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0328BF-37FB-428D-B7B1-C1B4DB4D80BF}">
  <a:tblStyle styleId="{AC0328BF-37FB-428D-B7B1-C1B4DB4D80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888e277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888e277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820bbcf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820bbcf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820bbcf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820bbcf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820bbcf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820bbcf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820bbcf0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820bbcf0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b6b7f5d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b6b7f5d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b6b7f5d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b6b7f5d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3fb4b87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3fb4b87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b6b7f5d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b6b7f5d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b6b7f5d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b6b7f5d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b6b7f5d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b6b7f5d4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770f6949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770f6949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b6b7f5d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b6b7f5d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770f694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770f694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f3ceb71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f3ceb71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b6b7f5d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b6b7f5d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770f694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770f694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3fb4b8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3fb4b8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635f752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635f752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81aa6a1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81aa6a1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770f6949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770f6949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770f6949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770f6949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820bbc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820bbc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820bbcf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820bbcf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635f75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635f75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820bbc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820bbc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16.jpg"/><Relationship Id="rId5"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linkedin.com/in/noel--varghese/" TargetMode="External"/><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gif"/><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Lockheed </a:t>
            </a:r>
            <a:r>
              <a:rPr lang="en">
                <a:solidFill>
                  <a:schemeClr val="lt1"/>
                </a:solidFill>
              </a:rPr>
              <a:t>Martin’s </a:t>
            </a:r>
            <a:r>
              <a:rPr lang="en">
                <a:solidFill>
                  <a:schemeClr val="lt1"/>
                </a:solidFill>
              </a:rPr>
              <a:t>Cyber Kill Chain:An Overview</a:t>
            </a:r>
            <a:endParaRPr>
              <a:solidFill>
                <a:schemeClr val="lt1"/>
              </a:solidFill>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840">
                <a:solidFill>
                  <a:schemeClr val="lt1"/>
                </a:solidFill>
              </a:rPr>
              <a:t>Presented by:-</a:t>
            </a:r>
            <a:endParaRPr sz="1840">
              <a:solidFill>
                <a:schemeClr val="lt1"/>
              </a:solidFill>
            </a:endParaRPr>
          </a:p>
          <a:p>
            <a:pPr indent="0" lvl="0" marL="0" rtl="0" algn="ctr">
              <a:lnSpc>
                <a:spcPct val="80000"/>
              </a:lnSpc>
              <a:spcBef>
                <a:spcPts val="0"/>
              </a:spcBef>
              <a:spcAft>
                <a:spcPts val="0"/>
              </a:spcAft>
              <a:buSzPts val="605"/>
              <a:buNone/>
            </a:pPr>
            <a:r>
              <a:t/>
            </a:r>
            <a:endParaRPr sz="1840">
              <a:solidFill>
                <a:schemeClr val="lt1"/>
              </a:solidFill>
            </a:endParaRPr>
          </a:p>
          <a:p>
            <a:pPr indent="0" lvl="0" marL="0" rtl="0" algn="l">
              <a:lnSpc>
                <a:spcPct val="80000"/>
              </a:lnSpc>
              <a:spcBef>
                <a:spcPts val="0"/>
              </a:spcBef>
              <a:spcAft>
                <a:spcPts val="0"/>
              </a:spcAft>
              <a:buSzPts val="605"/>
              <a:buNone/>
            </a:pPr>
            <a:r>
              <a:rPr lang="en" sz="1840">
                <a:solidFill>
                  <a:schemeClr val="lt1"/>
                </a:solidFill>
              </a:rPr>
              <a:t>                                                    Noel Varghe</a:t>
            </a:r>
            <a:r>
              <a:rPr lang="en" sz="1840">
                <a:solidFill>
                  <a:schemeClr val="lt1"/>
                </a:solidFill>
              </a:rPr>
              <a:t>se</a:t>
            </a:r>
            <a:endParaRPr sz="1840">
              <a:solidFill>
                <a:schemeClr val="lt1"/>
              </a:solidFill>
            </a:endParaRPr>
          </a:p>
          <a:p>
            <a:pPr indent="0" lvl="0" marL="0" rtl="0" algn="ctr">
              <a:lnSpc>
                <a:spcPct val="80000"/>
              </a:lnSpc>
              <a:spcBef>
                <a:spcPts val="0"/>
              </a:spcBef>
              <a:spcAft>
                <a:spcPts val="0"/>
              </a:spcAft>
              <a:buSzPts val="605"/>
              <a:buNone/>
            </a:pPr>
            <a:r>
              <a:t/>
            </a:r>
            <a:endParaRPr sz="1840">
              <a:solidFill>
                <a:schemeClr val="lt1"/>
              </a:solidFill>
            </a:endParaRPr>
          </a:p>
          <a:p>
            <a:pPr indent="0" lvl="0" marL="0" rtl="0" algn="l">
              <a:lnSpc>
                <a:spcPct val="80000"/>
              </a:lnSpc>
              <a:spcBef>
                <a:spcPts val="0"/>
              </a:spcBef>
              <a:spcAft>
                <a:spcPts val="0"/>
              </a:spcAft>
              <a:buSzPts val="605"/>
              <a:buNone/>
            </a:pPr>
            <a:r>
              <a:rPr lang="en" sz="1840">
                <a:solidFill>
                  <a:schemeClr val="lt1"/>
                </a:solidFill>
              </a:rPr>
              <a:t>                                                 3’rd Year UG student</a:t>
            </a:r>
            <a:endParaRPr sz="1840">
              <a:solidFill>
                <a:schemeClr val="lt1"/>
              </a:solidFill>
            </a:endParaRPr>
          </a:p>
          <a:p>
            <a:pPr indent="0" lvl="0" marL="0" rtl="0" algn="l">
              <a:lnSpc>
                <a:spcPct val="80000"/>
              </a:lnSpc>
              <a:spcBef>
                <a:spcPts val="0"/>
              </a:spcBef>
              <a:spcAft>
                <a:spcPts val="0"/>
              </a:spcAft>
              <a:buSzPts val="605"/>
              <a:buNone/>
            </a:pPr>
            <a:r>
              <a:t/>
            </a:r>
            <a:endParaRPr sz="1840">
              <a:solidFill>
                <a:schemeClr val="lt1"/>
              </a:solidFill>
            </a:endParaRPr>
          </a:p>
          <a:p>
            <a:pPr indent="0" lvl="0" marL="0" rtl="0" algn="l">
              <a:lnSpc>
                <a:spcPct val="80000"/>
              </a:lnSpc>
              <a:spcBef>
                <a:spcPts val="0"/>
              </a:spcBef>
              <a:spcAft>
                <a:spcPts val="0"/>
              </a:spcAft>
              <a:buSzPts val="605"/>
              <a:buNone/>
            </a:pPr>
            <a:r>
              <a:rPr lang="en" sz="1840">
                <a:solidFill>
                  <a:schemeClr val="lt1"/>
                </a:solidFill>
              </a:rPr>
              <a:t>                                            </a:t>
            </a:r>
            <a:r>
              <a:rPr lang="en" sz="1840">
                <a:solidFill>
                  <a:schemeClr val="lt1"/>
                </a:solidFill>
              </a:rPr>
              <a:t>CSDF branch @ VIT Bhopal</a:t>
            </a:r>
            <a:endParaRPr sz="184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factors go into weaponization?</a:t>
            </a:r>
            <a:endParaRPr/>
          </a:p>
        </p:txBody>
      </p:sp>
      <p:sp>
        <p:nvSpPr>
          <p:cNvPr id="162" name="Google Shape;16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Non-detection of antivirus , IDS or IPS - They should not detect your weapon</a:t>
            </a:r>
            <a:endParaRPr/>
          </a:p>
          <a:p>
            <a:pPr indent="-342900" lvl="0" marL="457200" rtl="0" algn="l">
              <a:spcBef>
                <a:spcPts val="0"/>
              </a:spcBef>
              <a:spcAft>
                <a:spcPts val="0"/>
              </a:spcAft>
              <a:buSzPts val="1800"/>
              <a:buChar char="-"/>
            </a:pPr>
            <a:r>
              <a:rPr lang="en"/>
              <a:t>Tailored to attack OS’ and related components (This information is gained during </a:t>
            </a:r>
            <a:r>
              <a:rPr lang="en"/>
              <a:t>reconnaissance</a:t>
            </a:r>
            <a:r>
              <a:rPr lang="en"/>
              <a:t>)</a:t>
            </a:r>
            <a:endParaRPr/>
          </a:p>
          <a:p>
            <a:pPr indent="-342900" lvl="0" marL="457200" rtl="0" algn="l">
              <a:spcBef>
                <a:spcPts val="0"/>
              </a:spcBef>
              <a:spcAft>
                <a:spcPts val="0"/>
              </a:spcAft>
              <a:buSzPts val="1800"/>
              <a:buChar char="-"/>
            </a:pPr>
            <a:r>
              <a:rPr lang="en"/>
              <a:t>Should be innocent looking to the average onlooker.Steganography and clever disguising methods help.</a:t>
            </a:r>
            <a:endParaRPr/>
          </a:p>
          <a:p>
            <a:pPr indent="-342900" lvl="0" marL="457200" rtl="0" algn="l">
              <a:spcBef>
                <a:spcPts val="0"/>
              </a:spcBef>
              <a:spcAft>
                <a:spcPts val="0"/>
              </a:spcAft>
              <a:buSzPts val="1800"/>
              <a:buChar char="-"/>
            </a:pPr>
            <a:r>
              <a:rPr lang="en"/>
              <a:t> Should not raise suspicion to inner organizational security controls</a:t>
            </a:r>
            <a:endParaRPr/>
          </a:p>
          <a:p>
            <a:pPr indent="0" lvl="0" marL="457200" rtl="0" algn="l">
              <a:spcBef>
                <a:spcPts val="1200"/>
              </a:spcBef>
              <a:spcAft>
                <a:spcPts val="1200"/>
              </a:spcAft>
              <a:buNone/>
            </a:pPr>
            <a:r>
              <a:t/>
            </a:r>
            <a:endParaRPr/>
          </a:p>
        </p:txBody>
      </p:sp>
      <p:pic>
        <p:nvPicPr>
          <p:cNvPr id="163" name="Google Shape;163;p34"/>
          <p:cNvPicPr preferRelativeResize="0"/>
          <p:nvPr/>
        </p:nvPicPr>
        <p:blipFill>
          <a:blip r:embed="rId3">
            <a:alphaModFix/>
          </a:blip>
          <a:stretch>
            <a:fillRect/>
          </a:stretch>
        </p:blipFill>
        <p:spPr>
          <a:xfrm>
            <a:off x="250750" y="3205550"/>
            <a:ext cx="3588575" cy="1840475"/>
          </a:xfrm>
          <a:prstGeom prst="rect">
            <a:avLst/>
          </a:prstGeom>
          <a:noFill/>
          <a:ln>
            <a:noFill/>
          </a:ln>
        </p:spPr>
      </p:pic>
      <p:pic>
        <p:nvPicPr>
          <p:cNvPr id="164" name="Google Shape;164;p34"/>
          <p:cNvPicPr preferRelativeResize="0"/>
          <p:nvPr/>
        </p:nvPicPr>
        <p:blipFill>
          <a:blip r:embed="rId4">
            <a:alphaModFix/>
          </a:blip>
          <a:stretch>
            <a:fillRect/>
          </a:stretch>
        </p:blipFill>
        <p:spPr>
          <a:xfrm>
            <a:off x="5679800" y="3108871"/>
            <a:ext cx="3079600" cy="20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 Step - Delivery</a:t>
            </a:r>
            <a:endParaRPr/>
          </a:p>
        </p:txBody>
      </p:sp>
      <p:sp>
        <p:nvSpPr>
          <p:cNvPr id="170" name="Google Shape;17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the title suggests,this step involves bringing the weapon,to the target victim’s surroundings</a:t>
            </a:r>
            <a:endParaRPr/>
          </a:p>
          <a:p>
            <a:pPr indent="-342900" lvl="0" marL="457200" rtl="0" algn="l">
              <a:spcBef>
                <a:spcPts val="1200"/>
              </a:spcBef>
              <a:spcAft>
                <a:spcPts val="0"/>
              </a:spcAft>
              <a:buSzPts val="1800"/>
              <a:buChar char="-"/>
            </a:pPr>
            <a:r>
              <a:rPr lang="en"/>
              <a:t>Disguise it as a delivery order</a:t>
            </a:r>
            <a:endParaRPr/>
          </a:p>
          <a:p>
            <a:pPr indent="-342900" lvl="0" marL="457200" rtl="0" algn="l">
              <a:spcBef>
                <a:spcPts val="0"/>
              </a:spcBef>
              <a:spcAft>
                <a:spcPts val="0"/>
              </a:spcAft>
              <a:buSzPts val="1800"/>
              <a:buChar char="-"/>
            </a:pPr>
            <a:r>
              <a:rPr lang="en"/>
              <a:t>How can you achieve this?</a:t>
            </a:r>
            <a:endParaRPr/>
          </a:p>
          <a:p>
            <a:pPr indent="-342900" lvl="0" marL="457200" rtl="0" algn="l">
              <a:spcBef>
                <a:spcPts val="0"/>
              </a:spcBef>
              <a:spcAft>
                <a:spcPts val="0"/>
              </a:spcAft>
              <a:buSzPts val="1800"/>
              <a:buChar char="-"/>
            </a:pPr>
            <a:r>
              <a:rPr lang="en"/>
              <a:t>Get an internal member of the target organization to help you</a:t>
            </a:r>
            <a:r>
              <a:rPr lang="en"/>
              <a:t>Internal Threat - Most significant risk to an organization</a:t>
            </a:r>
            <a:endParaRPr/>
          </a:p>
          <a:p>
            <a:pPr indent="-342900" lvl="0" marL="457200" rtl="0" algn="l">
              <a:spcBef>
                <a:spcPts val="0"/>
              </a:spcBef>
              <a:spcAft>
                <a:spcPts val="0"/>
              </a:spcAft>
              <a:buSzPts val="1800"/>
              <a:buChar char="-"/>
            </a:pPr>
            <a:r>
              <a:rPr lang="en"/>
              <a:t>Should not be detected and raise red flags at all</a:t>
            </a:r>
            <a:endParaRPr/>
          </a:p>
          <a:p>
            <a:pPr indent="0" lvl="0" marL="914400" rtl="0" algn="l">
              <a:spcBef>
                <a:spcPts val="1200"/>
              </a:spcBef>
              <a:spcAft>
                <a:spcPts val="1200"/>
              </a:spcAft>
              <a:buNone/>
            </a:pPr>
            <a:r>
              <a:rPr lang="en"/>
              <a:t>This is a bad example.Attackers never do this!! -&gt;</a:t>
            </a:r>
            <a:endParaRPr/>
          </a:p>
        </p:txBody>
      </p:sp>
      <p:pic>
        <p:nvPicPr>
          <p:cNvPr id="171" name="Google Shape;171;p35"/>
          <p:cNvPicPr preferRelativeResize="0"/>
          <p:nvPr/>
        </p:nvPicPr>
        <p:blipFill>
          <a:blip r:embed="rId3">
            <a:alphaModFix/>
          </a:blip>
          <a:stretch>
            <a:fillRect/>
          </a:stretch>
        </p:blipFill>
        <p:spPr>
          <a:xfrm>
            <a:off x="6634475" y="1971700"/>
            <a:ext cx="2509525" cy="235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Fourth Step - Installation</a:t>
            </a:r>
            <a:endParaRPr/>
          </a:p>
        </p:txBody>
      </p:sp>
      <p:sp>
        <p:nvSpPr>
          <p:cNvPr id="177" name="Google Shape;17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Now that the weapon/tool is safely in the target’s surroundings (physical area),it’s time to install it in the target system/network architecture</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Using a USB or flash drive - Physical installation of malicious software</a:t>
            </a:r>
            <a:endParaRPr/>
          </a:p>
          <a:p>
            <a:pPr indent="-334327" lvl="0" marL="457200" rtl="0" algn="l">
              <a:spcBef>
                <a:spcPts val="0"/>
              </a:spcBef>
              <a:spcAft>
                <a:spcPts val="0"/>
              </a:spcAft>
              <a:buSzPct val="100000"/>
              <a:buChar char="-"/>
            </a:pPr>
            <a:r>
              <a:rPr lang="en"/>
              <a:t>Download it as an </a:t>
            </a:r>
            <a:r>
              <a:rPr lang="en"/>
              <a:t>attachment,from email</a:t>
            </a:r>
            <a:r>
              <a:rPr lang="en"/>
              <a:t> - phishing method (vulnerable users)</a:t>
            </a:r>
            <a:endParaRPr/>
          </a:p>
          <a:p>
            <a:pPr indent="-334327" lvl="0" marL="457200" rtl="0" algn="l">
              <a:spcBef>
                <a:spcPts val="0"/>
              </a:spcBef>
              <a:spcAft>
                <a:spcPts val="0"/>
              </a:spcAft>
              <a:buSzPct val="100000"/>
              <a:buChar char="-"/>
            </a:pPr>
            <a:r>
              <a:rPr lang="en"/>
              <a:t>Internal Threat - Use the insider to install the tool</a:t>
            </a:r>
            <a:endParaRPr/>
          </a:p>
          <a:p>
            <a:pPr indent="-334327" lvl="0" marL="457200" rtl="0" algn="l">
              <a:spcBef>
                <a:spcPts val="0"/>
              </a:spcBef>
              <a:spcAft>
                <a:spcPts val="0"/>
              </a:spcAft>
              <a:buSzPct val="100000"/>
              <a:buChar char="-"/>
            </a:pPr>
            <a:r>
              <a:rPr lang="en"/>
              <a:t>What helps in this step?</a:t>
            </a:r>
            <a:endParaRPr/>
          </a:p>
          <a:p>
            <a:pPr indent="0" lvl="0" marL="0" rtl="0" algn="l">
              <a:spcBef>
                <a:spcPts val="1200"/>
              </a:spcBef>
              <a:spcAft>
                <a:spcPts val="0"/>
              </a:spcAft>
              <a:buNone/>
            </a:pPr>
            <a:r>
              <a:rPr lang="en"/>
              <a:t> </a:t>
            </a:r>
            <a:r>
              <a:rPr lang="en"/>
              <a:t> Credential Harvesting (Pharming)</a:t>
            </a:r>
            <a:endParaRPr/>
          </a:p>
          <a:p>
            <a:pPr indent="0" lvl="0" marL="0" rtl="0" algn="l">
              <a:spcBef>
                <a:spcPts val="1200"/>
              </a:spcBef>
              <a:spcAft>
                <a:spcPts val="0"/>
              </a:spcAft>
              <a:buNone/>
            </a:pPr>
            <a:r>
              <a:rPr lang="en"/>
              <a:t>Misconfigured Systems,Unauthorized access to computing resources    </a:t>
            </a:r>
            <a:endParaRPr/>
          </a:p>
          <a:p>
            <a:pPr indent="0" lvl="0" marL="457200" rtl="0" algn="l">
              <a:spcBef>
                <a:spcPts val="1200"/>
              </a:spcBef>
              <a:spcAft>
                <a:spcPts val="1200"/>
              </a:spcAft>
              <a:buNone/>
            </a:pPr>
            <a:r>
              <a:t/>
            </a:r>
            <a:endParaRPr/>
          </a:p>
        </p:txBody>
      </p:sp>
      <p:pic>
        <p:nvPicPr>
          <p:cNvPr id="178" name="Google Shape;178;p36"/>
          <p:cNvPicPr preferRelativeResize="0"/>
          <p:nvPr/>
        </p:nvPicPr>
        <p:blipFill>
          <a:blip r:embed="rId3">
            <a:alphaModFix/>
          </a:blip>
          <a:stretch>
            <a:fillRect/>
          </a:stretch>
        </p:blipFill>
        <p:spPr>
          <a:xfrm>
            <a:off x="3089300" y="4014850"/>
            <a:ext cx="2544450" cy="1128650"/>
          </a:xfrm>
          <a:prstGeom prst="rect">
            <a:avLst/>
          </a:prstGeom>
          <a:noFill/>
          <a:ln>
            <a:noFill/>
          </a:ln>
        </p:spPr>
      </p:pic>
      <p:pic>
        <p:nvPicPr>
          <p:cNvPr id="179" name="Google Shape;179;p36"/>
          <p:cNvPicPr preferRelativeResize="0"/>
          <p:nvPr/>
        </p:nvPicPr>
        <p:blipFill>
          <a:blip r:embed="rId4">
            <a:alphaModFix/>
          </a:blip>
          <a:stretch>
            <a:fillRect/>
          </a:stretch>
        </p:blipFill>
        <p:spPr>
          <a:xfrm>
            <a:off x="6923000" y="2749200"/>
            <a:ext cx="2172225" cy="121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Fifth Step - Exploitation</a:t>
            </a:r>
            <a:endParaRPr/>
          </a:p>
        </p:txBody>
      </p:sp>
      <p:sp>
        <p:nvSpPr>
          <p:cNvPr id="185" name="Google Shape;18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5431"/>
              <a:t>This is where the first signs of attack emerge </a:t>
            </a:r>
            <a:endParaRPr sz="5431"/>
          </a:p>
          <a:p>
            <a:pPr indent="-314818" lvl="0" marL="457200" rtl="0" algn="l">
              <a:spcBef>
                <a:spcPts val="1200"/>
              </a:spcBef>
              <a:spcAft>
                <a:spcPts val="0"/>
              </a:spcAft>
              <a:buSzPct val="100000"/>
              <a:buChar char="-"/>
            </a:pPr>
            <a:r>
              <a:rPr lang="en" sz="5431"/>
              <a:t>It relies on:-</a:t>
            </a:r>
            <a:endParaRPr sz="5431"/>
          </a:p>
          <a:p>
            <a:pPr indent="-314818" lvl="0" marL="457200" rtl="0" algn="l">
              <a:spcBef>
                <a:spcPts val="0"/>
              </a:spcBef>
              <a:spcAft>
                <a:spcPts val="0"/>
              </a:spcAft>
              <a:buSzPct val="100000"/>
              <a:buChar char="-"/>
            </a:pPr>
            <a:r>
              <a:rPr lang="en" sz="5431"/>
              <a:t>Victim clicking on malicious software</a:t>
            </a:r>
            <a:endParaRPr sz="5431"/>
          </a:p>
          <a:p>
            <a:pPr indent="-314818" lvl="0" marL="457200" rtl="0" algn="l">
              <a:spcBef>
                <a:spcPts val="0"/>
              </a:spcBef>
              <a:spcAft>
                <a:spcPts val="0"/>
              </a:spcAft>
              <a:buSzPct val="100000"/>
              <a:buChar char="-"/>
            </a:pPr>
            <a:r>
              <a:rPr lang="en" sz="5431"/>
              <a:t>Logic Bomb (tool executes,when a certain condition is met)</a:t>
            </a:r>
            <a:endParaRPr sz="5431"/>
          </a:p>
          <a:p>
            <a:pPr indent="-314818" lvl="0" marL="457200" rtl="0" algn="l">
              <a:spcBef>
                <a:spcPts val="0"/>
              </a:spcBef>
              <a:spcAft>
                <a:spcPts val="0"/>
              </a:spcAft>
              <a:buSzPct val="100000"/>
              <a:buChar char="-"/>
            </a:pPr>
            <a:r>
              <a:rPr lang="en" sz="5431"/>
              <a:t>Attacker initiating the attack,once installation step is successful        completed</a:t>
            </a:r>
            <a:endParaRPr sz="5431"/>
          </a:p>
          <a:p>
            <a:pPr indent="0" lvl="0" marL="457200" rtl="0" algn="l">
              <a:spcBef>
                <a:spcPts val="1200"/>
              </a:spcBef>
              <a:spcAft>
                <a:spcPts val="0"/>
              </a:spcAft>
              <a:buNone/>
            </a:pPr>
            <a:r>
              <a:rPr lang="en" sz="5431"/>
              <a:t>What points can an attacker exploit?</a:t>
            </a:r>
            <a:endParaRPr sz="5431"/>
          </a:p>
          <a:p>
            <a:pPr indent="-314818" lvl="0" marL="457200" rtl="0" algn="l">
              <a:spcBef>
                <a:spcPts val="1200"/>
              </a:spcBef>
              <a:spcAft>
                <a:spcPts val="0"/>
              </a:spcAft>
              <a:buSzPct val="100000"/>
              <a:buChar char="-"/>
            </a:pPr>
            <a:r>
              <a:rPr lang="en" sz="5431"/>
              <a:t>Vulnerable services existing on open ports - FTP,Telnet,SMTP</a:t>
            </a:r>
            <a:endParaRPr sz="5431"/>
          </a:p>
          <a:p>
            <a:pPr indent="-314818" lvl="0" marL="457200" rtl="0" algn="l">
              <a:spcBef>
                <a:spcPts val="0"/>
              </a:spcBef>
              <a:spcAft>
                <a:spcPts val="0"/>
              </a:spcAft>
              <a:buSzPct val="100000"/>
              <a:buChar char="-"/>
            </a:pPr>
            <a:r>
              <a:rPr lang="en" sz="5431"/>
              <a:t>Default Configurations - Laptop Password set to “password” , Security Cameras ,which are IoT devices are also vulnerable,to default credentials as well</a:t>
            </a:r>
            <a:endParaRPr sz="5431"/>
          </a:p>
          <a:p>
            <a:pPr indent="-314818" lvl="0" marL="457200" rtl="0" algn="l">
              <a:spcBef>
                <a:spcPts val="0"/>
              </a:spcBef>
              <a:spcAft>
                <a:spcPts val="0"/>
              </a:spcAft>
              <a:buSzPct val="100000"/>
              <a:buChar char="-"/>
            </a:pPr>
            <a:r>
              <a:rPr lang="en" sz="5431"/>
              <a:t>Unpatched Systems,having outdated OS updates and drivers</a:t>
            </a:r>
            <a:endParaRPr sz="5431"/>
          </a:p>
          <a:p>
            <a:pPr indent="0" lvl="0" marL="914400" rtl="0" algn="l">
              <a:spcBef>
                <a:spcPts val="1200"/>
              </a:spcBef>
              <a:spcAft>
                <a:spcPts val="0"/>
              </a:spcAft>
              <a:buNone/>
            </a:pPr>
            <a:r>
              <a:rPr lang="en" sz="5431"/>
              <a:t>“An attacker only requires a single point of entry,to exploit and </a:t>
            </a:r>
            <a:r>
              <a:rPr lang="en" sz="5431"/>
              <a:t>wreak</a:t>
            </a:r>
            <a:r>
              <a:rPr lang="en" sz="5431"/>
              <a:t> havoc”</a:t>
            </a:r>
            <a:endParaRPr sz="5431"/>
          </a:p>
          <a:p>
            <a:pPr indent="0" lvl="0" marL="457200" rtl="0" algn="l">
              <a:spcBef>
                <a:spcPts val="1200"/>
              </a:spcBef>
              <a:spcAft>
                <a:spcPts val="1200"/>
              </a:spcAft>
              <a:buNone/>
            </a:pPr>
            <a:r>
              <a:t/>
            </a:r>
            <a:endParaRPr/>
          </a:p>
        </p:txBody>
      </p:sp>
      <p:pic>
        <p:nvPicPr>
          <p:cNvPr id="186" name="Google Shape;186;p37"/>
          <p:cNvPicPr preferRelativeResize="0"/>
          <p:nvPr/>
        </p:nvPicPr>
        <p:blipFill>
          <a:blip r:embed="rId3">
            <a:alphaModFix/>
          </a:blip>
          <a:stretch>
            <a:fillRect/>
          </a:stretch>
        </p:blipFill>
        <p:spPr>
          <a:xfrm>
            <a:off x="5784300" y="685250"/>
            <a:ext cx="3048000" cy="22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Sixth Step - Command and Control</a:t>
            </a:r>
            <a:endParaRPr/>
          </a:p>
        </p:txBody>
      </p:sp>
      <p:sp>
        <p:nvSpPr>
          <p:cNvPr id="192" name="Google Shape;19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Command and Control server is </a:t>
            </a:r>
            <a:r>
              <a:rPr lang="en"/>
              <a:t>established by the attacker,to elicit control over the remotely exploited device</a:t>
            </a:r>
            <a:endParaRPr/>
          </a:p>
          <a:p>
            <a:pPr indent="-342900" lvl="0" marL="457200" rtl="0" algn="l">
              <a:spcBef>
                <a:spcPts val="0"/>
              </a:spcBef>
              <a:spcAft>
                <a:spcPts val="0"/>
              </a:spcAft>
              <a:buSzPts val="1800"/>
              <a:buChar char="-"/>
            </a:pPr>
            <a:r>
              <a:rPr lang="en"/>
              <a:t>Also known as C2 Server</a:t>
            </a:r>
            <a:endParaRPr/>
          </a:p>
          <a:p>
            <a:pPr indent="-342900" lvl="0" marL="457200" rtl="0" algn="l">
              <a:spcBef>
                <a:spcPts val="0"/>
              </a:spcBef>
              <a:spcAft>
                <a:spcPts val="0"/>
              </a:spcAft>
              <a:buSzPts val="1800"/>
              <a:buChar char="-"/>
            </a:pPr>
            <a:r>
              <a:rPr lang="en"/>
              <a:t>This term is used in DDOS &amp; Zombie attacks</a:t>
            </a:r>
            <a:endParaRPr/>
          </a:p>
          <a:p>
            <a:pPr indent="0" lvl="0" marL="0" rtl="0" algn="l">
              <a:spcBef>
                <a:spcPts val="1200"/>
              </a:spcBef>
              <a:spcAft>
                <a:spcPts val="0"/>
              </a:spcAft>
              <a:buNone/>
            </a:pPr>
            <a:r>
              <a:rPr lang="en"/>
              <a:t>What can be used by an attacker to create a C2 server?</a:t>
            </a:r>
            <a:endParaRPr/>
          </a:p>
          <a:p>
            <a:pPr indent="-342900" lvl="0" marL="457200" rtl="0" algn="l">
              <a:spcBef>
                <a:spcPts val="1200"/>
              </a:spcBef>
              <a:spcAft>
                <a:spcPts val="0"/>
              </a:spcAft>
              <a:buSzPts val="1800"/>
              <a:buChar char="-"/>
            </a:pPr>
            <a:r>
              <a:rPr lang="en"/>
              <a:t>Bots   - They use the server to send and receive malicious payloads for exploitation,in advanced attacks</a:t>
            </a:r>
            <a:endParaRPr/>
          </a:p>
          <a:p>
            <a:pPr indent="-342900" lvl="0" marL="457200" rtl="0" algn="l">
              <a:spcBef>
                <a:spcPts val="0"/>
              </a:spcBef>
              <a:spcAft>
                <a:spcPts val="0"/>
              </a:spcAft>
              <a:buSzPts val="1800"/>
              <a:buChar char="-"/>
            </a:pPr>
            <a:r>
              <a:rPr lang="en"/>
              <a:t>A backdoor - An undocumented entry point,for entry and exit.</a:t>
            </a:r>
            <a:r>
              <a:rPr b="1" lang="en"/>
              <a:t>TO MAINTAIN PERSISTANCE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Step - Exfiltration</a:t>
            </a:r>
            <a:endParaRPr/>
          </a:p>
        </p:txBody>
      </p:sp>
      <p:sp>
        <p:nvSpPr>
          <p:cNvPr id="198" name="Google Shape;19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Being the seventh and the final step in the Kill Chain,it can sometimes be a miracle for attackers to penetrate this deep and security measures </a:t>
            </a:r>
            <a:r>
              <a:rPr lang="en"/>
              <a:t>yet</a:t>
            </a:r>
            <a:r>
              <a:rPr lang="en"/>
              <a:t> yet detecting the threat yet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data can possibly be exfiltrated?</a:t>
            </a:r>
            <a:endParaRPr/>
          </a:p>
          <a:p>
            <a:pPr indent="-342900" lvl="0" marL="457200" rtl="0" algn="l">
              <a:spcBef>
                <a:spcPts val="1200"/>
              </a:spcBef>
              <a:spcAft>
                <a:spcPts val="0"/>
              </a:spcAft>
              <a:buSzPts val="1800"/>
              <a:buChar char="-"/>
            </a:pPr>
            <a:r>
              <a:rPr lang="en"/>
              <a:t>PII</a:t>
            </a:r>
            <a:endParaRPr/>
          </a:p>
          <a:p>
            <a:pPr indent="-342900" lvl="0" marL="457200" rtl="0" algn="l">
              <a:spcBef>
                <a:spcPts val="0"/>
              </a:spcBef>
              <a:spcAft>
                <a:spcPts val="0"/>
              </a:spcAft>
              <a:buSzPts val="1800"/>
              <a:buChar char="-"/>
            </a:pPr>
            <a:r>
              <a:rPr lang="en"/>
              <a:t>Organizational secrets - Trade secrets</a:t>
            </a:r>
            <a:endParaRPr/>
          </a:p>
          <a:p>
            <a:pPr indent="-342900" lvl="0" marL="457200" rtl="0" algn="l">
              <a:spcBef>
                <a:spcPts val="0"/>
              </a:spcBef>
              <a:spcAft>
                <a:spcPts val="0"/>
              </a:spcAft>
              <a:buSzPts val="1800"/>
              <a:buChar char="-"/>
            </a:pPr>
            <a:r>
              <a:rPr lang="en"/>
              <a:t>Intellectual Property - Research work</a:t>
            </a:r>
            <a:endParaRPr/>
          </a:p>
        </p:txBody>
      </p:sp>
      <p:pic>
        <p:nvPicPr>
          <p:cNvPr id="199" name="Google Shape;199;p39"/>
          <p:cNvPicPr preferRelativeResize="0"/>
          <p:nvPr/>
        </p:nvPicPr>
        <p:blipFill>
          <a:blip r:embed="rId3">
            <a:alphaModFix/>
          </a:blip>
          <a:stretch>
            <a:fillRect/>
          </a:stretch>
        </p:blipFill>
        <p:spPr>
          <a:xfrm>
            <a:off x="4990863" y="2348700"/>
            <a:ext cx="3629025" cy="1543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Remediation and Mitigation from each step of the Chain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Mitigation methods for each stage-How can you possibly prevent being exploited?</a:t>
            </a:r>
            <a:endParaRPr/>
          </a:p>
        </p:txBody>
      </p:sp>
      <p:sp>
        <p:nvSpPr>
          <p:cNvPr id="210" name="Google Shape;210;p41"/>
          <p:cNvSpPr txBox="1"/>
          <p:nvPr>
            <p:ph idx="1" type="body"/>
          </p:nvPr>
        </p:nvSpPr>
        <p:spPr>
          <a:xfrm>
            <a:off x="311700" y="14310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Performing a recap of what we have discussed up to now,what are the 7 stages of the Cyber Kill Chain?</a:t>
            </a:r>
            <a:endParaRPr/>
          </a:p>
          <a:p>
            <a:pPr indent="0" lvl="0" marL="0" rtl="0" algn="l">
              <a:spcBef>
                <a:spcPts val="1200"/>
              </a:spcBef>
              <a:spcAft>
                <a:spcPts val="0"/>
              </a:spcAft>
              <a:buNone/>
            </a:pPr>
            <a:r>
              <a:rPr b="1" lang="en"/>
              <a:t>PUT YOUR THINKING CAPS ON</a:t>
            </a:r>
            <a:endParaRPr b="1"/>
          </a:p>
          <a:p>
            <a:pPr indent="0" lvl="0" marL="0" rtl="0" algn="l">
              <a:spcBef>
                <a:spcPts val="1200"/>
              </a:spcBef>
              <a:spcAft>
                <a:spcPts val="0"/>
              </a:spcAft>
              <a:buNone/>
            </a:pPr>
            <a:r>
              <a:rPr lang="en"/>
              <a:t>It is widely disputed that ‘endpoint users’ are the most vulnerable and prone to mistakes,when implementing security measures </a:t>
            </a:r>
            <a:endParaRPr/>
          </a:p>
          <a:p>
            <a:pPr indent="-342900" lvl="0" marL="457200" rtl="0" algn="l">
              <a:spcBef>
                <a:spcPts val="1200"/>
              </a:spcBef>
              <a:spcAft>
                <a:spcPts val="0"/>
              </a:spcAft>
              <a:buSzPts val="1800"/>
              <a:buChar char="-"/>
            </a:pPr>
            <a:r>
              <a:rPr b="1" lang="en"/>
              <a:t>When thinking about it,does that notion make any sense?</a:t>
            </a:r>
            <a:endParaRPr b="1"/>
          </a:p>
          <a:p>
            <a:pPr indent="0" lvl="0" marL="457200" rtl="0" algn="l">
              <a:spcBef>
                <a:spcPts val="1200"/>
              </a:spcBef>
              <a:spcAft>
                <a:spcPts val="1200"/>
              </a:spcAft>
              <a:buNone/>
            </a:pPr>
            <a:r>
              <a:rPr b="1" lang="en"/>
              <a:t>Is the user misinformed about common attack vectors and threats,or are attacks </a:t>
            </a:r>
            <a:r>
              <a:rPr b="1" lang="en"/>
              <a:t>successful</a:t>
            </a:r>
            <a:r>
              <a:rPr b="1" lang="en"/>
              <a:t> due to the success rate and intelligence of the threat actor?</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Prevention </a:t>
            </a:r>
            <a:r>
              <a:rPr lang="en"/>
              <a:t>Techniques</a:t>
            </a:r>
            <a:endParaRPr/>
          </a:p>
        </p:txBody>
      </p:sp>
      <p:sp>
        <p:nvSpPr>
          <p:cNvPr id="216" name="Google Shape;21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Stage 1 - </a:t>
            </a:r>
            <a:r>
              <a:rPr lang="en"/>
              <a:t>Reconnaissance - The usual ones</a:t>
            </a:r>
            <a:endParaRPr/>
          </a:p>
          <a:p>
            <a:pPr indent="-342900" lvl="0" marL="457200" rtl="0" algn="l">
              <a:spcBef>
                <a:spcPts val="1200"/>
              </a:spcBef>
              <a:spcAft>
                <a:spcPts val="0"/>
              </a:spcAft>
              <a:buSzPts val="1800"/>
              <a:buChar char="-"/>
            </a:pPr>
            <a:r>
              <a:rPr lang="en"/>
              <a:t>Do not post your personal info on social media.Blur out unnecessary or sensitive information</a:t>
            </a:r>
            <a:endParaRPr/>
          </a:p>
          <a:p>
            <a:pPr indent="-342900" lvl="0" marL="457200" rtl="0" algn="l">
              <a:spcBef>
                <a:spcPts val="0"/>
              </a:spcBef>
              <a:spcAft>
                <a:spcPts val="0"/>
              </a:spcAft>
              <a:buSzPts val="1800"/>
              <a:buChar char="-"/>
            </a:pPr>
            <a:r>
              <a:rPr lang="en"/>
              <a:t>Keep your plans to yourself.There is no need for the whole world to know about it.</a:t>
            </a:r>
            <a:endParaRPr/>
          </a:p>
          <a:p>
            <a:pPr indent="-342900" lvl="0" marL="457200" rtl="0" algn="l">
              <a:spcBef>
                <a:spcPts val="0"/>
              </a:spcBef>
              <a:spcAft>
                <a:spcPts val="0"/>
              </a:spcAft>
              <a:buSzPts val="1800"/>
              <a:buChar char="-"/>
            </a:pPr>
            <a:r>
              <a:rPr lang="en"/>
              <a:t>If you are concerned about privacy,reduce/limit your digital footprint</a:t>
            </a:r>
            <a:endParaRPr/>
          </a:p>
          <a:p>
            <a:pPr indent="-342900" lvl="0" marL="457200" rtl="0" algn="l">
              <a:spcBef>
                <a:spcPts val="0"/>
              </a:spcBef>
              <a:spcAft>
                <a:spcPts val="0"/>
              </a:spcAft>
              <a:buSzPts val="1800"/>
              <a:buChar char="-"/>
            </a:pPr>
            <a:r>
              <a:rPr lang="en"/>
              <a:t>Delete accounts on websites that you no longer use.They could have been compromised in a breach</a:t>
            </a:r>
            <a:endParaRPr/>
          </a:p>
          <a:p>
            <a:pPr indent="-342900" lvl="0" marL="457200" rtl="0" algn="l">
              <a:spcBef>
                <a:spcPts val="0"/>
              </a:spcBef>
              <a:spcAft>
                <a:spcPts val="0"/>
              </a:spcAft>
              <a:buSzPts val="1800"/>
              <a:buChar char="-"/>
            </a:pPr>
            <a:r>
              <a:rPr lang="en"/>
              <a:t>The InfoSec community’s go-to–go resource - HaveIbeenpwned (https://haveibeenpwned.com/)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Prevention Techniques - Stages 2 and 3</a:t>
            </a:r>
            <a:endParaRPr/>
          </a:p>
          <a:p>
            <a:pPr indent="0" lvl="0" marL="0" rtl="0" algn="l">
              <a:spcBef>
                <a:spcPts val="0"/>
              </a:spcBef>
              <a:spcAft>
                <a:spcPts val="0"/>
              </a:spcAft>
              <a:buNone/>
            </a:pPr>
            <a:r>
              <a:t/>
            </a:r>
            <a:endParaRPr/>
          </a:p>
        </p:txBody>
      </p:sp>
      <p:sp>
        <p:nvSpPr>
          <p:cNvPr id="222" name="Google Shape;22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Stage 2 - Weaponization</a:t>
            </a:r>
            <a:endParaRPr/>
          </a:p>
          <a:p>
            <a:pPr indent="0" lvl="0" marL="0" rtl="0" algn="l">
              <a:spcBef>
                <a:spcPts val="1200"/>
              </a:spcBef>
              <a:spcAft>
                <a:spcPts val="0"/>
              </a:spcAft>
              <a:buNone/>
            </a:pPr>
            <a:r>
              <a:rPr lang="en"/>
              <a:t>SPOILER</a:t>
            </a:r>
            <a:r>
              <a:rPr lang="en"/>
              <a:t> ALERT:Nothing much you can do here,if you have already been fixed as a target</a:t>
            </a:r>
            <a:endParaRPr/>
          </a:p>
          <a:p>
            <a:pPr indent="0" lvl="0" marL="0" rtl="0" algn="l">
              <a:spcBef>
                <a:spcPts val="1200"/>
              </a:spcBef>
              <a:spcAft>
                <a:spcPts val="0"/>
              </a:spcAft>
              <a:buNone/>
            </a:pPr>
            <a:r>
              <a:rPr lang="en"/>
              <a:t>Undertake asset management of your inventory - determine what are at risk how much of a </a:t>
            </a:r>
            <a:r>
              <a:rPr lang="en"/>
              <a:t>threat</a:t>
            </a:r>
            <a:r>
              <a:rPr lang="en"/>
              <a:t> do they pose</a:t>
            </a:r>
            <a:endParaRPr/>
          </a:p>
          <a:p>
            <a:pPr indent="0" lvl="0" marL="0" rtl="0" algn="l">
              <a:spcBef>
                <a:spcPts val="1200"/>
              </a:spcBef>
              <a:spcAft>
                <a:spcPts val="0"/>
              </a:spcAft>
              <a:buNone/>
            </a:pPr>
            <a:r>
              <a:rPr lang="en"/>
              <a:t>Patch those devices.Now!</a:t>
            </a:r>
            <a:endParaRPr/>
          </a:p>
          <a:p>
            <a:pPr indent="0" lvl="0" marL="0" rtl="0" algn="l">
              <a:spcBef>
                <a:spcPts val="1200"/>
              </a:spcBef>
              <a:spcAft>
                <a:spcPts val="0"/>
              </a:spcAft>
              <a:buNone/>
            </a:pPr>
            <a:r>
              <a:rPr lang="en"/>
              <a:t>Stage 3 - Delivery</a:t>
            </a:r>
            <a:endParaRPr/>
          </a:p>
          <a:p>
            <a:pPr indent="-325755" lvl="0" marL="457200" rtl="0" algn="l">
              <a:spcBef>
                <a:spcPts val="1200"/>
              </a:spcBef>
              <a:spcAft>
                <a:spcPts val="0"/>
              </a:spcAft>
              <a:buSzPct val="100000"/>
              <a:buChar char="-"/>
            </a:pPr>
            <a:r>
              <a:rPr lang="en"/>
              <a:t>Ask questions to suspicious looking people,loitering around your workplace</a:t>
            </a:r>
            <a:endParaRPr/>
          </a:p>
          <a:p>
            <a:pPr indent="-325755" lvl="0" marL="457200" rtl="0" algn="l">
              <a:spcBef>
                <a:spcPts val="0"/>
              </a:spcBef>
              <a:spcAft>
                <a:spcPts val="0"/>
              </a:spcAft>
              <a:buSzPct val="100000"/>
              <a:buChar char="-"/>
            </a:pPr>
            <a:r>
              <a:rPr lang="en"/>
              <a:t>Do not authorize deliveries you never made</a:t>
            </a:r>
            <a:endParaRPr/>
          </a:p>
          <a:p>
            <a:pPr indent="-325755" lvl="0" marL="457200" rtl="0" algn="l">
              <a:spcBef>
                <a:spcPts val="0"/>
              </a:spcBef>
              <a:spcAft>
                <a:spcPts val="0"/>
              </a:spcAft>
              <a:buSzPct val="100000"/>
              <a:buChar char="-"/>
            </a:pPr>
            <a:r>
              <a:rPr lang="en"/>
              <a:t>Undertake a through check on delivery men that come in to your workplace.Have them pass through an Access Control Vestibule and have them carry authorized Identity Cards</a:t>
            </a:r>
            <a:endParaRPr/>
          </a:p>
          <a:p>
            <a:pPr indent="-325755" lvl="0" marL="457200" rtl="0" algn="l">
              <a:spcBef>
                <a:spcPts val="0"/>
              </a:spcBef>
              <a:spcAft>
                <a:spcPts val="0"/>
              </a:spcAft>
              <a:buSzPct val="100000"/>
              <a:buChar char="-"/>
            </a:pPr>
            <a:r>
              <a:rPr lang="en"/>
              <a:t>Physical Controls - Security </a:t>
            </a:r>
            <a:r>
              <a:rPr lang="en"/>
              <a:t>Guards</a:t>
            </a:r>
            <a:r>
              <a:rPr lang="en"/>
              <a:t>,Bollards,Gates and Fences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Table of Contents</a:t>
            </a:r>
            <a:endParaRPr/>
          </a:p>
        </p:txBody>
      </p:sp>
      <p:sp>
        <p:nvSpPr>
          <p:cNvPr id="106" name="Google Shape;10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solidFill>
                <a:schemeClr val="dk1"/>
              </a:solidFill>
            </a:endParaRPr>
          </a:p>
          <a:p>
            <a:pPr indent="0" lvl="0" marL="0" rtl="0" algn="l">
              <a:spcBef>
                <a:spcPts val="0"/>
              </a:spcBef>
              <a:spcAft>
                <a:spcPts val="1200"/>
              </a:spcAft>
              <a:buNone/>
            </a:pPr>
            <a:r>
              <a:t/>
            </a:r>
            <a:endParaRPr/>
          </a:p>
        </p:txBody>
      </p:sp>
      <p:graphicFrame>
        <p:nvGraphicFramePr>
          <p:cNvPr id="107" name="Google Shape;107;p26"/>
          <p:cNvGraphicFramePr/>
          <p:nvPr/>
        </p:nvGraphicFramePr>
        <p:xfrm>
          <a:off x="952500" y="1047750"/>
          <a:ext cx="3000000" cy="3000000"/>
        </p:xfrm>
        <a:graphic>
          <a:graphicData uri="http://schemas.openxmlformats.org/drawingml/2006/table">
            <a:tbl>
              <a:tblPr>
                <a:noFill/>
                <a:tableStyleId>{AC0328BF-37FB-428D-B7B1-C1B4DB4D80BF}</a:tableStyleId>
              </a:tblPr>
              <a:tblGrid>
                <a:gridCol w="3619500"/>
                <a:gridCol w="3619500"/>
              </a:tblGrid>
              <a:tr h="349525">
                <a:tc>
                  <a:txBody>
                    <a:bodyPr/>
                    <a:lstStyle/>
                    <a:p>
                      <a:pPr indent="0" lvl="0" marL="0" rtl="0" algn="l">
                        <a:spcBef>
                          <a:spcPts val="0"/>
                        </a:spcBef>
                        <a:spcAft>
                          <a:spcPts val="0"/>
                        </a:spcAft>
                        <a:buNone/>
                      </a:pPr>
                      <a:r>
                        <a:rPr lang="en">
                          <a:solidFill>
                            <a:schemeClr val="dk1"/>
                          </a:solidFill>
                        </a:rPr>
                        <a:t>Topic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Slides</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Introduction to the Cyber Kill Chain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3-4</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Applications of the Kill Chain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Stages of the Cyber Kill Chain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6-15</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Preventive Tactics for each Chain stage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18-21</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Protection against Data Exfiltration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22</a:t>
                      </a:r>
                      <a:endParaRPr>
                        <a:solidFill>
                          <a:schemeClr val="dk1"/>
                        </a:solidFill>
                      </a:endParaRPr>
                    </a:p>
                  </a:txBody>
                  <a:tcPr marT="91425" marB="91425" marR="91425" marL="91425"/>
                </a:tc>
              </a:tr>
              <a:tr h="349525">
                <a:tc>
                  <a:txBody>
                    <a:bodyPr/>
                    <a:lstStyle/>
                    <a:p>
                      <a:pPr indent="0" lvl="0" marL="0" rtl="0" algn="l">
                        <a:spcBef>
                          <a:spcPts val="0"/>
                        </a:spcBef>
                        <a:spcAft>
                          <a:spcPts val="0"/>
                        </a:spcAft>
                        <a:buNone/>
                      </a:pPr>
                      <a:r>
                        <a:rPr lang="en">
                          <a:solidFill>
                            <a:schemeClr val="dk1"/>
                          </a:solidFill>
                        </a:rPr>
                        <a:t>Recap</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23</a:t>
                      </a:r>
                      <a:endParaRPr>
                        <a:solidFill>
                          <a:schemeClr val="dk1"/>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Prevention Techniques - Stages 4 and 5</a:t>
            </a:r>
            <a:endParaRPr/>
          </a:p>
        </p:txBody>
      </p:sp>
      <p:sp>
        <p:nvSpPr>
          <p:cNvPr id="228" name="Google Shape;22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Stage 4 - Installation</a:t>
            </a:r>
            <a:endParaRPr/>
          </a:p>
          <a:p>
            <a:pPr indent="-325755" lvl="0" marL="457200" rtl="0" algn="l">
              <a:spcBef>
                <a:spcPts val="1200"/>
              </a:spcBef>
              <a:spcAft>
                <a:spcPts val="0"/>
              </a:spcAft>
              <a:buSzPct val="100000"/>
              <a:buChar char="-"/>
            </a:pPr>
            <a:r>
              <a:rPr lang="en"/>
              <a:t>Ask questions to suspicious looking people,loitering around your workspace</a:t>
            </a:r>
            <a:endParaRPr/>
          </a:p>
          <a:p>
            <a:pPr indent="-325755" lvl="0" marL="457200" rtl="0" algn="l">
              <a:spcBef>
                <a:spcPts val="0"/>
              </a:spcBef>
              <a:spcAft>
                <a:spcPts val="0"/>
              </a:spcAft>
              <a:buSzPct val="100000"/>
              <a:buChar char="-"/>
            </a:pPr>
            <a:r>
              <a:rPr lang="en"/>
              <a:t>Have a DLP solution configured on your workstation</a:t>
            </a:r>
            <a:endParaRPr/>
          </a:p>
          <a:p>
            <a:pPr indent="-325755" lvl="0" marL="457200" rtl="0" algn="l">
              <a:spcBef>
                <a:spcPts val="0"/>
              </a:spcBef>
              <a:spcAft>
                <a:spcPts val="0"/>
              </a:spcAft>
              <a:buSzPct val="100000"/>
              <a:buChar char="-"/>
            </a:pPr>
            <a:r>
              <a:rPr lang="en"/>
              <a:t>Disable ports,for USB Injection (it’s possible)</a:t>
            </a:r>
            <a:endParaRPr/>
          </a:p>
          <a:p>
            <a:pPr indent="-325755" lvl="0" marL="457200" rtl="0" algn="l">
              <a:spcBef>
                <a:spcPts val="0"/>
              </a:spcBef>
              <a:spcAft>
                <a:spcPts val="0"/>
              </a:spcAft>
              <a:buSzPct val="100000"/>
              <a:buChar char="-"/>
            </a:pPr>
            <a:r>
              <a:rPr lang="en"/>
              <a:t>Never download attachments from emails you don't trust</a:t>
            </a:r>
            <a:endParaRPr/>
          </a:p>
          <a:p>
            <a:pPr indent="-325755" lvl="0" marL="457200" rtl="0" algn="l">
              <a:spcBef>
                <a:spcPts val="0"/>
              </a:spcBef>
              <a:spcAft>
                <a:spcPts val="0"/>
              </a:spcAft>
              <a:buSzPct val="100000"/>
              <a:buChar char="-"/>
            </a:pPr>
            <a:r>
              <a:rPr lang="en"/>
              <a:t>Have email filters in place</a:t>
            </a:r>
            <a:endParaRPr/>
          </a:p>
          <a:p>
            <a:pPr indent="-325755" lvl="0" marL="457200" rtl="0" algn="l">
              <a:spcBef>
                <a:spcPts val="0"/>
              </a:spcBef>
              <a:spcAft>
                <a:spcPts val="0"/>
              </a:spcAft>
              <a:buSzPct val="100000"/>
              <a:buChar char="-"/>
            </a:pPr>
            <a:r>
              <a:rPr lang="en"/>
              <a:t>Installation of SIEM’s and IPS</a:t>
            </a:r>
            <a:endParaRPr/>
          </a:p>
          <a:p>
            <a:pPr indent="0" lvl="0" marL="457200" rtl="0" algn="l">
              <a:spcBef>
                <a:spcPts val="1200"/>
              </a:spcBef>
              <a:spcAft>
                <a:spcPts val="0"/>
              </a:spcAft>
              <a:buNone/>
            </a:pPr>
            <a:r>
              <a:rPr lang="en"/>
              <a:t>Stage 5 - Exploitation</a:t>
            </a:r>
            <a:endParaRPr/>
          </a:p>
          <a:p>
            <a:pPr indent="-325755" lvl="0" marL="457200" rtl="0" algn="l">
              <a:spcBef>
                <a:spcPts val="1200"/>
              </a:spcBef>
              <a:spcAft>
                <a:spcPts val="0"/>
              </a:spcAft>
              <a:buSzPct val="100000"/>
              <a:buChar char="-"/>
            </a:pPr>
            <a:r>
              <a:rPr lang="en"/>
              <a:t>Patch those devices.Now!</a:t>
            </a:r>
            <a:endParaRPr/>
          </a:p>
          <a:p>
            <a:pPr indent="-325755" lvl="0" marL="457200" rtl="0" algn="l">
              <a:spcBef>
                <a:spcPts val="0"/>
              </a:spcBef>
              <a:spcAft>
                <a:spcPts val="0"/>
              </a:spcAft>
              <a:buSzPct val="100000"/>
              <a:buChar char="-"/>
            </a:pPr>
            <a:r>
              <a:rPr lang="en"/>
              <a:t>Implement ‘Change Management’.Sandbox those updates and test them if they are in fact vulnerable.If found risk-free,deploy them to other hosts on the network</a:t>
            </a:r>
            <a:endParaRPr/>
          </a:p>
          <a:p>
            <a:pPr indent="-325755" lvl="0" marL="457200" rtl="0" algn="l">
              <a:spcBef>
                <a:spcPts val="0"/>
              </a:spcBef>
              <a:spcAft>
                <a:spcPts val="0"/>
              </a:spcAft>
              <a:buSzPct val="100000"/>
              <a:buChar char="-"/>
            </a:pPr>
            <a:r>
              <a:rPr lang="en"/>
              <a:t>Use a SCCM,to manage centralized deployment of updates across hosts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Prevention Techniques and Exploitability</a:t>
            </a:r>
            <a:endParaRPr/>
          </a:p>
        </p:txBody>
      </p:sp>
      <p:sp>
        <p:nvSpPr>
          <p:cNvPr id="234" name="Google Shape;23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0"/>
              </a:spcBef>
              <a:spcAft>
                <a:spcPts val="0"/>
              </a:spcAft>
              <a:buNone/>
            </a:pPr>
            <a:r>
              <a:rPr lang="en"/>
              <a:t>Stage 5 - Exploitation (continued)</a:t>
            </a:r>
            <a:endParaRPr/>
          </a:p>
          <a:p>
            <a:pPr indent="-334327" lvl="0" marL="457200" rtl="0" algn="l">
              <a:spcBef>
                <a:spcPts val="1200"/>
              </a:spcBef>
              <a:spcAft>
                <a:spcPts val="0"/>
              </a:spcAft>
              <a:buSzPct val="100000"/>
              <a:buChar char="-"/>
            </a:pPr>
            <a:r>
              <a:rPr lang="en"/>
              <a:t>Ensure that you buy legitimate hardware and software - these include routers,switches,legal software etc.It can be vulnerable to ‘Supply Chain Attack’</a:t>
            </a:r>
            <a:endParaRPr/>
          </a:p>
          <a:p>
            <a:pPr indent="-334327" lvl="0" marL="457200" rtl="0" algn="l">
              <a:spcBef>
                <a:spcPts val="0"/>
              </a:spcBef>
              <a:spcAft>
                <a:spcPts val="0"/>
              </a:spcAft>
              <a:buSzPct val="100000"/>
              <a:buChar char="-"/>
            </a:pPr>
            <a:r>
              <a:rPr lang="en"/>
              <a:t>Installation of SIEM’s and IPS</a:t>
            </a:r>
            <a:endParaRPr/>
          </a:p>
          <a:p>
            <a:pPr indent="0" lvl="0" marL="0" rtl="0" algn="l">
              <a:spcBef>
                <a:spcPts val="1200"/>
              </a:spcBef>
              <a:spcAft>
                <a:spcPts val="0"/>
              </a:spcAft>
              <a:buNone/>
            </a:pPr>
            <a:r>
              <a:rPr lang="en"/>
              <a:t>If you are exploited in the worst case scenario,what do you need in handy?</a:t>
            </a:r>
            <a:endParaRPr/>
          </a:p>
          <a:p>
            <a:pPr indent="-334327" lvl="0" marL="457200" rtl="0" algn="l">
              <a:spcBef>
                <a:spcPts val="1200"/>
              </a:spcBef>
              <a:spcAft>
                <a:spcPts val="0"/>
              </a:spcAft>
              <a:buSzPct val="100000"/>
              <a:buChar char="-"/>
            </a:pPr>
            <a:r>
              <a:rPr lang="en"/>
              <a:t>A well trained IR team</a:t>
            </a:r>
            <a:endParaRPr/>
          </a:p>
          <a:p>
            <a:pPr indent="-334327" lvl="0" marL="457200" rtl="0" algn="l">
              <a:spcBef>
                <a:spcPts val="0"/>
              </a:spcBef>
              <a:spcAft>
                <a:spcPts val="0"/>
              </a:spcAft>
              <a:buSzPct val="100000"/>
              <a:buChar char="-"/>
            </a:pPr>
            <a:r>
              <a:rPr lang="en"/>
              <a:t>Call Escalation Lists (Reporting)</a:t>
            </a:r>
            <a:endParaRPr/>
          </a:p>
          <a:p>
            <a:pPr indent="-334327" lvl="0" marL="457200" rtl="0" algn="l">
              <a:spcBef>
                <a:spcPts val="0"/>
              </a:spcBef>
              <a:spcAft>
                <a:spcPts val="0"/>
              </a:spcAft>
              <a:buSzPct val="100000"/>
              <a:buChar char="-"/>
            </a:pPr>
            <a:r>
              <a:rPr lang="en"/>
              <a:t>Documentation of attack</a:t>
            </a:r>
            <a:endParaRPr/>
          </a:p>
          <a:p>
            <a:pPr indent="-334327" lvl="0" marL="457200" rtl="0" algn="l">
              <a:spcBef>
                <a:spcPts val="0"/>
              </a:spcBef>
              <a:spcAft>
                <a:spcPts val="0"/>
              </a:spcAft>
              <a:buSzPct val="100000"/>
              <a:buChar char="-"/>
            </a:pPr>
            <a:r>
              <a:rPr lang="en"/>
              <a:t>Mitigation and Remediation</a:t>
            </a:r>
            <a:endParaRPr/>
          </a:p>
          <a:p>
            <a:pPr indent="-334327" lvl="0" marL="457200" rtl="0" algn="l">
              <a:spcBef>
                <a:spcPts val="0"/>
              </a:spcBef>
              <a:spcAft>
                <a:spcPts val="0"/>
              </a:spcAft>
              <a:buSzPct val="100000"/>
              <a:buChar char="-"/>
            </a:pPr>
            <a:r>
              <a:rPr lang="en"/>
              <a:t>Compliance/rule requirements,to be followed during investigation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that can help you</a:t>
            </a:r>
            <a:endParaRPr/>
          </a:p>
        </p:txBody>
      </p:sp>
      <p:sp>
        <p:nvSpPr>
          <p:cNvPr id="240" name="Google Shape;24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Maltego (OSINT and object mapping)                                </a:t>
            </a:r>
            <a:endParaRPr/>
          </a:p>
          <a:p>
            <a:pPr indent="-342900" lvl="0" marL="457200" rtl="0" algn="l">
              <a:spcBef>
                <a:spcPts val="0"/>
              </a:spcBef>
              <a:spcAft>
                <a:spcPts val="0"/>
              </a:spcAft>
              <a:buSzPts val="1800"/>
              <a:buChar char="-"/>
            </a:pPr>
            <a:r>
              <a:rPr lang="en"/>
              <a:t>Threat Crowd, VirusTotal &amp; Hybrid-Analysis (Virus Hash and Malware tracing) </a:t>
            </a:r>
            <a:endParaRPr/>
          </a:p>
          <a:p>
            <a:pPr indent="-342900" lvl="0" marL="457200" rtl="0" algn="l">
              <a:spcBef>
                <a:spcPts val="0"/>
              </a:spcBef>
              <a:spcAft>
                <a:spcPts val="0"/>
              </a:spcAft>
              <a:buSzPts val="1800"/>
              <a:buChar char="-"/>
            </a:pPr>
            <a:r>
              <a:rPr lang="en"/>
              <a:t>Project Hades (Lookups of IP Addresses,SSH Keys &amp; CSAM sites)</a:t>
            </a:r>
            <a:endParaRPr/>
          </a:p>
          <a:p>
            <a:pPr indent="0" lvl="0" marL="0" rtl="0" algn="l">
              <a:spcBef>
                <a:spcPts val="1200"/>
              </a:spcBef>
              <a:spcAft>
                <a:spcPts val="1200"/>
              </a:spcAft>
              <a:buNone/>
            </a:pPr>
            <a:r>
              <a:t/>
            </a:r>
            <a:endParaRPr/>
          </a:p>
        </p:txBody>
      </p:sp>
      <p:pic>
        <p:nvPicPr>
          <p:cNvPr id="241" name="Google Shape;241;p46"/>
          <p:cNvPicPr preferRelativeResize="0"/>
          <p:nvPr/>
        </p:nvPicPr>
        <p:blipFill>
          <a:blip r:embed="rId3">
            <a:alphaModFix/>
          </a:blip>
          <a:stretch>
            <a:fillRect/>
          </a:stretch>
        </p:blipFill>
        <p:spPr>
          <a:xfrm>
            <a:off x="1703775" y="2267575"/>
            <a:ext cx="5374800" cy="287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methods are:-</a:t>
            </a:r>
            <a:endParaRPr/>
          </a:p>
          <a:p>
            <a:pPr indent="-342900" lvl="0" marL="457200" rtl="0" algn="l">
              <a:spcBef>
                <a:spcPts val="1200"/>
              </a:spcBef>
              <a:spcAft>
                <a:spcPts val="0"/>
              </a:spcAft>
              <a:buSzPts val="1800"/>
              <a:buChar char="-"/>
            </a:pPr>
            <a:r>
              <a:rPr lang="en"/>
              <a:t>Encryption - using the strongest algorithms are advised</a:t>
            </a:r>
            <a:endParaRPr/>
          </a:p>
          <a:p>
            <a:pPr indent="-342900" lvl="0" marL="457200" rtl="0" algn="l">
              <a:spcBef>
                <a:spcPts val="0"/>
              </a:spcBef>
              <a:spcAft>
                <a:spcPts val="0"/>
              </a:spcAft>
              <a:buSzPts val="1800"/>
              <a:buChar char="-"/>
            </a:pPr>
            <a:r>
              <a:rPr lang="en"/>
              <a:t>Security controls on the database repositories - coupled with KBA and MFA</a:t>
            </a:r>
            <a:endParaRPr/>
          </a:p>
          <a:p>
            <a:pPr indent="-342900" lvl="0" marL="457200" rtl="0" algn="l">
              <a:spcBef>
                <a:spcPts val="0"/>
              </a:spcBef>
              <a:spcAft>
                <a:spcPts val="0"/>
              </a:spcAft>
              <a:buSzPts val="1800"/>
              <a:buChar char="-"/>
            </a:pPr>
            <a:r>
              <a:rPr lang="en"/>
              <a:t>Having least privilege policies in place - an unauthorized person should get null privileges</a:t>
            </a:r>
            <a:endParaRPr/>
          </a:p>
          <a:p>
            <a:pPr indent="-342900" lvl="0" marL="457200" rtl="0" algn="l">
              <a:spcBef>
                <a:spcPts val="0"/>
              </a:spcBef>
              <a:spcAft>
                <a:spcPts val="0"/>
              </a:spcAft>
              <a:buSzPts val="1800"/>
              <a:buChar char="-"/>
            </a:pPr>
            <a:r>
              <a:rPr lang="en"/>
              <a:t>DLP Configuration - </a:t>
            </a:r>
            <a:r>
              <a:rPr lang="en"/>
              <a:t>across</a:t>
            </a:r>
            <a:r>
              <a:rPr lang="en"/>
              <a:t> hardware and software in the organization</a:t>
            </a:r>
            <a:endParaRPr/>
          </a:p>
        </p:txBody>
      </p:sp>
      <p:pic>
        <p:nvPicPr>
          <p:cNvPr id="247" name="Google Shape;247;p47"/>
          <p:cNvPicPr preferRelativeResize="0"/>
          <p:nvPr/>
        </p:nvPicPr>
        <p:blipFill>
          <a:blip r:embed="rId3">
            <a:alphaModFix/>
          </a:blip>
          <a:stretch>
            <a:fillRect/>
          </a:stretch>
        </p:blipFill>
        <p:spPr>
          <a:xfrm>
            <a:off x="388675" y="3319575"/>
            <a:ext cx="2857500" cy="1600200"/>
          </a:xfrm>
          <a:prstGeom prst="rect">
            <a:avLst/>
          </a:prstGeom>
          <a:noFill/>
          <a:ln>
            <a:noFill/>
          </a:ln>
        </p:spPr>
      </p:pic>
      <p:pic>
        <p:nvPicPr>
          <p:cNvPr id="248" name="Google Shape;248;p47"/>
          <p:cNvPicPr preferRelativeResize="0"/>
          <p:nvPr/>
        </p:nvPicPr>
        <p:blipFill>
          <a:blip r:embed="rId4">
            <a:alphaModFix/>
          </a:blip>
          <a:stretch>
            <a:fillRect/>
          </a:stretch>
        </p:blipFill>
        <p:spPr>
          <a:xfrm>
            <a:off x="3527088" y="3286225"/>
            <a:ext cx="2476500" cy="1847850"/>
          </a:xfrm>
          <a:prstGeom prst="rect">
            <a:avLst/>
          </a:prstGeom>
          <a:noFill/>
          <a:ln>
            <a:noFill/>
          </a:ln>
        </p:spPr>
      </p:pic>
      <p:pic>
        <p:nvPicPr>
          <p:cNvPr id="249" name="Google Shape;249;p47"/>
          <p:cNvPicPr preferRelativeResize="0"/>
          <p:nvPr/>
        </p:nvPicPr>
        <p:blipFill>
          <a:blip r:embed="rId5">
            <a:alphaModFix/>
          </a:blip>
          <a:stretch>
            <a:fillRect/>
          </a:stretch>
        </p:blipFill>
        <p:spPr>
          <a:xfrm>
            <a:off x="6455100" y="3319563"/>
            <a:ext cx="2571750" cy="1781175"/>
          </a:xfrm>
          <a:prstGeom prst="rect">
            <a:avLst/>
          </a:prstGeom>
          <a:noFill/>
          <a:ln>
            <a:noFill/>
          </a:ln>
        </p:spPr>
      </p:pic>
      <p:sp>
        <p:nvSpPr>
          <p:cNvPr id="250" name="Google Shape;25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secure yourself from Data Exfiltration?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have we covered?</a:t>
            </a:r>
            <a:endParaRPr/>
          </a:p>
        </p:txBody>
      </p:sp>
      <p:sp>
        <p:nvSpPr>
          <p:cNvPr id="256" name="Google Shape;25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Cyber Kill Chain</a:t>
            </a:r>
            <a:endParaRPr/>
          </a:p>
          <a:p>
            <a:pPr indent="-342900" lvl="0" marL="457200" rtl="0" algn="l">
              <a:spcBef>
                <a:spcPts val="0"/>
              </a:spcBef>
              <a:spcAft>
                <a:spcPts val="0"/>
              </a:spcAft>
              <a:buSzPts val="1800"/>
              <a:buChar char="-"/>
            </a:pPr>
            <a:r>
              <a:rPr lang="en"/>
              <a:t>Use cases of the Kill Chain in real world and </a:t>
            </a:r>
            <a:r>
              <a:rPr lang="en"/>
              <a:t>its</a:t>
            </a:r>
            <a:r>
              <a:rPr lang="en"/>
              <a:t> application</a:t>
            </a:r>
            <a:endParaRPr/>
          </a:p>
          <a:p>
            <a:pPr indent="-342900" lvl="0" marL="457200" rtl="0" algn="l">
              <a:spcBef>
                <a:spcPts val="0"/>
              </a:spcBef>
              <a:spcAft>
                <a:spcPts val="0"/>
              </a:spcAft>
              <a:buSzPts val="1800"/>
              <a:buChar char="-"/>
            </a:pPr>
            <a:r>
              <a:rPr lang="en"/>
              <a:t>Lack of training or user ignorance?</a:t>
            </a:r>
            <a:endParaRPr/>
          </a:p>
          <a:p>
            <a:pPr indent="-342900" lvl="0" marL="457200" rtl="0" algn="l">
              <a:spcBef>
                <a:spcPts val="0"/>
              </a:spcBef>
              <a:spcAft>
                <a:spcPts val="0"/>
              </a:spcAft>
              <a:buSzPts val="1800"/>
              <a:buChar char="-"/>
            </a:pPr>
            <a:r>
              <a:rPr lang="en"/>
              <a:t>Prevention techniques to avoid an attack instance</a:t>
            </a:r>
            <a:endParaRPr/>
          </a:p>
          <a:p>
            <a:pPr indent="-342900" lvl="0" marL="457200" rtl="0" algn="l">
              <a:spcBef>
                <a:spcPts val="0"/>
              </a:spcBef>
              <a:spcAft>
                <a:spcPts val="0"/>
              </a:spcAft>
              <a:buSzPts val="1800"/>
              <a:buChar char="-"/>
            </a:pPr>
            <a:r>
              <a:rPr lang="en"/>
              <a:t>What do you need to do,if exploited?</a:t>
            </a:r>
            <a:endParaRPr/>
          </a:p>
        </p:txBody>
      </p:sp>
      <p:pic>
        <p:nvPicPr>
          <p:cNvPr id="257" name="Google Shape;257;p48"/>
          <p:cNvPicPr preferRelativeResize="0"/>
          <p:nvPr/>
        </p:nvPicPr>
        <p:blipFill>
          <a:blip r:embed="rId3">
            <a:alphaModFix/>
          </a:blip>
          <a:stretch>
            <a:fillRect/>
          </a:stretch>
        </p:blipFill>
        <p:spPr>
          <a:xfrm>
            <a:off x="2839875" y="2823050"/>
            <a:ext cx="3820850" cy="2147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Doubts</a:t>
            </a:r>
            <a:r>
              <a:rPr lang="en"/>
              <a:t> and Queries</a:t>
            </a:r>
            <a:endParaRPr/>
          </a:p>
        </p:txBody>
      </p:sp>
      <p:pic>
        <p:nvPicPr>
          <p:cNvPr id="263" name="Google Shape;263;p49"/>
          <p:cNvPicPr preferRelativeResize="0"/>
          <p:nvPr/>
        </p:nvPicPr>
        <p:blipFill>
          <a:blip r:embed="rId3">
            <a:alphaModFix/>
          </a:blip>
          <a:stretch>
            <a:fillRect/>
          </a:stretch>
        </p:blipFill>
        <p:spPr>
          <a:xfrm>
            <a:off x="2203325" y="1205925"/>
            <a:ext cx="4572000" cy="3448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r>
              <a:rPr lang="en" sz="6200"/>
              <a:t>Connect with me on LinkedIn - </a:t>
            </a:r>
            <a:r>
              <a:rPr lang="en" sz="6200" u="sng">
                <a:solidFill>
                  <a:schemeClr val="hlink"/>
                </a:solidFill>
                <a:hlinkClick r:id="rId3"/>
              </a:rPr>
              <a:t>https://www.linkedin.com/in/noel--varghese/</a:t>
            </a:r>
            <a:endParaRPr sz="6200"/>
          </a:p>
          <a:p>
            <a:pPr indent="0" lvl="0" marL="0" rtl="0" algn="l">
              <a:spcBef>
                <a:spcPts val="1200"/>
              </a:spcBef>
              <a:spcAft>
                <a:spcPts val="0"/>
              </a:spcAft>
              <a:buNone/>
            </a:pPr>
            <a:r>
              <a:rPr lang="en" sz="6200"/>
              <a:t>  I always look forward to discuss cybersecurity,with peeps and would love to join your network </a:t>
            </a:r>
            <a:endParaRPr sz="6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9" name="Google Shape;269;p50"/>
          <p:cNvPicPr preferRelativeResize="0"/>
          <p:nvPr/>
        </p:nvPicPr>
        <p:blipFill>
          <a:blip r:embed="rId4">
            <a:alphaModFix/>
          </a:blip>
          <a:stretch>
            <a:fillRect/>
          </a:stretch>
        </p:blipFill>
        <p:spPr>
          <a:xfrm>
            <a:off x="2753925" y="585775"/>
            <a:ext cx="3096826" cy="3096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Ok,so what are we talking about here?</a:t>
            </a:r>
            <a:endParaRPr/>
          </a:p>
        </p:txBody>
      </p:sp>
      <p:sp>
        <p:nvSpPr>
          <p:cNvPr id="113" name="Google Shape;11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Imagine you are an architect and are tasked with building a house.How do you go about that?</a:t>
            </a:r>
            <a:endParaRPr/>
          </a:p>
          <a:p>
            <a:pPr indent="-342900" lvl="0" marL="457200" rtl="0" algn="l">
              <a:spcBef>
                <a:spcPts val="1200"/>
              </a:spcBef>
              <a:spcAft>
                <a:spcPts val="0"/>
              </a:spcAft>
              <a:buSzPts val="1800"/>
              <a:buChar char="-"/>
            </a:pPr>
            <a:r>
              <a:rPr lang="en"/>
              <a:t>A blueprint - akin to an algorithm,design or a set of instructions.It gives all the information a skilled person requires to perform some work.</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We have a similar problem in the Cyber World,i.e how do threat actors orchestrate their attacks? .Is there any way to map that?</a:t>
            </a:r>
            <a:endParaRPr/>
          </a:p>
          <a:p>
            <a:pPr indent="-342900" lvl="0" marL="457200" rtl="0" algn="l">
              <a:spcBef>
                <a:spcPts val="0"/>
              </a:spcBef>
              <a:spcAft>
                <a:spcPts val="0"/>
              </a:spcAft>
              <a:buSzPts val="1800"/>
              <a:buChar char="-"/>
            </a:pPr>
            <a:r>
              <a:rPr lang="en"/>
              <a:t>For that,Lockheed Martin,an American defense security organization came up with the defender’s blueprint - “Cyber Kill Chain”</a:t>
            </a:r>
            <a:endParaRPr/>
          </a:p>
        </p:txBody>
      </p:sp>
      <p:pic>
        <p:nvPicPr>
          <p:cNvPr id="114" name="Google Shape;114;p27"/>
          <p:cNvPicPr preferRelativeResize="0"/>
          <p:nvPr/>
        </p:nvPicPr>
        <p:blipFill>
          <a:blip r:embed="rId3">
            <a:alphaModFix/>
          </a:blip>
          <a:stretch>
            <a:fillRect/>
          </a:stretch>
        </p:blipFill>
        <p:spPr>
          <a:xfrm>
            <a:off x="6011900" y="3998775"/>
            <a:ext cx="1983675" cy="114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the Kill Chain</a:t>
            </a:r>
            <a:endParaRPr/>
          </a:p>
        </p:txBody>
      </p:sp>
      <p:sp>
        <p:nvSpPr>
          <p:cNvPr id="120" name="Google Shape;12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18621" lvl="0" marL="457200" rtl="0" algn="l">
              <a:spcBef>
                <a:spcPts val="0"/>
              </a:spcBef>
              <a:spcAft>
                <a:spcPts val="0"/>
              </a:spcAft>
              <a:buSzPct val="100000"/>
              <a:buChar char="●"/>
            </a:pPr>
            <a:r>
              <a:rPr lang="en" sz="5670"/>
              <a:t>October 17 2021 - Attempts to perform a distributed hacking attempt across Israel’s hospitals. </a:t>
            </a:r>
            <a:endParaRPr sz="5670"/>
          </a:p>
          <a:p>
            <a:pPr indent="0" lvl="0" marL="0" rtl="0" algn="l">
              <a:spcBef>
                <a:spcPts val="1200"/>
              </a:spcBef>
              <a:spcAft>
                <a:spcPts val="0"/>
              </a:spcAft>
              <a:buNone/>
            </a:pPr>
            <a:r>
              <a:rPr lang="en" sz="5670"/>
              <a:t>Defender of Attack -</a:t>
            </a:r>
            <a:r>
              <a:rPr lang="en" sz="5670"/>
              <a:t>National Cyber Directorate,Israel</a:t>
            </a:r>
            <a:endParaRPr sz="5670"/>
          </a:p>
          <a:p>
            <a:pPr indent="0" lvl="0" marL="0" rtl="0" algn="l">
              <a:spcBef>
                <a:spcPts val="1200"/>
              </a:spcBef>
              <a:spcAft>
                <a:spcPts val="0"/>
              </a:spcAft>
              <a:buNone/>
            </a:pPr>
            <a:r>
              <a:rPr lang="en" sz="5670"/>
              <a:t>Stages of attack successfully performed -  6          Attack attempt thwarted at - Stage 7 (Exfiltration)</a:t>
            </a:r>
            <a:endParaRPr sz="5670"/>
          </a:p>
          <a:p>
            <a:pPr indent="-318621" lvl="0" marL="457200" rtl="0" algn="l">
              <a:spcBef>
                <a:spcPts val="1200"/>
              </a:spcBef>
              <a:spcAft>
                <a:spcPts val="0"/>
              </a:spcAft>
              <a:buSzPct val="100000"/>
              <a:buChar char="●"/>
            </a:pPr>
            <a:r>
              <a:rPr lang="en" sz="5670"/>
              <a:t>August 2018 - Attackers aimed to rig the US Voter Database,attempting to steal PII information and sell it on the dark web                                                 Defender of Attack - The Democratic National Committee</a:t>
            </a:r>
            <a:endParaRPr sz="5670"/>
          </a:p>
          <a:p>
            <a:pPr indent="0" lvl="0" marL="0" rtl="0" algn="l">
              <a:spcBef>
                <a:spcPts val="1200"/>
              </a:spcBef>
              <a:spcAft>
                <a:spcPts val="0"/>
              </a:spcAft>
              <a:buNone/>
            </a:pPr>
            <a:r>
              <a:rPr lang="en" sz="5670"/>
              <a:t>Stages of attack successfully performed -  4                  Attack attempt thwarted at - Stage 5 (Installation)</a:t>
            </a:r>
            <a:endParaRPr sz="5670"/>
          </a:p>
          <a:p>
            <a:pPr indent="-318621" lvl="0" marL="457200" rtl="0" algn="l">
              <a:spcBef>
                <a:spcPts val="1200"/>
              </a:spcBef>
              <a:spcAft>
                <a:spcPts val="0"/>
              </a:spcAft>
              <a:buSzPct val="100000"/>
              <a:buChar char="●"/>
            </a:pPr>
            <a:r>
              <a:rPr lang="en" sz="5670"/>
              <a:t>We can compare the Kill Chain to India’s IT Act (2000).In a day,tens of cases are ruled or given verdict based on the established framework of the IT Act.This is how important the Kill Chain is to organizations,batting away computer attacks every day</a:t>
            </a:r>
            <a:endParaRPr sz="567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9"/>
          <p:cNvSpPr txBox="1"/>
          <p:nvPr>
            <p:ph type="title"/>
          </p:nvPr>
        </p:nvSpPr>
        <p:spPr>
          <a:xfrm>
            <a:off x="311700" y="70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Kill Chain - a 7-step process</a:t>
            </a:r>
            <a:endParaRPr/>
          </a:p>
        </p:txBody>
      </p:sp>
      <p:sp>
        <p:nvSpPr>
          <p:cNvPr id="126" name="Google Shape;126;p29"/>
          <p:cNvSpPr txBox="1"/>
          <p:nvPr>
            <p:ph idx="1" type="body"/>
          </p:nvPr>
        </p:nvSpPr>
        <p:spPr>
          <a:xfrm>
            <a:off x="311700" y="6427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that,Lockheed Martin,an American defense security organization came up with the defender’s blueprint - “Cyber Kill Chain”</a:t>
            </a:r>
            <a:endParaRPr/>
          </a:p>
        </p:txBody>
      </p:sp>
      <p:pic>
        <p:nvPicPr>
          <p:cNvPr id="127" name="Google Shape;127;p29"/>
          <p:cNvPicPr preferRelativeResize="0"/>
          <p:nvPr/>
        </p:nvPicPr>
        <p:blipFill>
          <a:blip r:embed="rId3">
            <a:alphaModFix/>
          </a:blip>
          <a:stretch>
            <a:fillRect/>
          </a:stretch>
        </p:blipFill>
        <p:spPr>
          <a:xfrm>
            <a:off x="-74975" y="1241201"/>
            <a:ext cx="9144001" cy="3902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a:t>
            </a:r>
            <a:r>
              <a:rPr lang="en"/>
              <a:t>Reconnaissance</a:t>
            </a:r>
            <a:endParaRPr/>
          </a:p>
        </p:txBody>
      </p:sp>
      <p:sp>
        <p:nvSpPr>
          <p:cNvPr id="133" name="Google Shape;13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Your identity on the Internet is not private at all,unless you are not using the Internet or are living under a rock.</a:t>
            </a:r>
            <a:endParaRPr/>
          </a:p>
          <a:p>
            <a:pPr indent="0" lvl="0" marL="0" rtl="0" algn="l">
              <a:spcBef>
                <a:spcPts val="1200"/>
              </a:spcBef>
              <a:spcAft>
                <a:spcPts val="0"/>
              </a:spcAft>
              <a:buNone/>
            </a:pPr>
            <a:r>
              <a:rPr lang="en"/>
              <a:t>The World Wide Web is literally the hotbed for gathering your info.</a:t>
            </a:r>
            <a:endParaRPr/>
          </a:p>
          <a:p>
            <a:pPr indent="0" lvl="0" marL="0" rtl="0" algn="l">
              <a:spcBef>
                <a:spcPts val="1200"/>
              </a:spcBef>
              <a:spcAft>
                <a:spcPts val="0"/>
              </a:spcAft>
              <a:buNone/>
            </a:pPr>
            <a:r>
              <a:rPr lang="en"/>
              <a:t>Sources to collect your information:-</a:t>
            </a:r>
            <a:endParaRPr/>
          </a:p>
          <a:p>
            <a:pPr indent="-342900" lvl="0" marL="457200" rtl="0" algn="l">
              <a:spcBef>
                <a:spcPts val="1200"/>
              </a:spcBef>
              <a:spcAft>
                <a:spcPts val="0"/>
              </a:spcAft>
              <a:buSzPts val="1800"/>
              <a:buChar char="-"/>
            </a:pPr>
            <a:r>
              <a:rPr lang="en"/>
              <a:t>Google Dorking - also known as Google Hacking</a:t>
            </a:r>
            <a:endParaRPr/>
          </a:p>
          <a:p>
            <a:pPr indent="-342900" lvl="0" marL="457200" rtl="0" algn="l">
              <a:spcBef>
                <a:spcPts val="0"/>
              </a:spcBef>
              <a:spcAft>
                <a:spcPts val="0"/>
              </a:spcAft>
              <a:buSzPts val="1800"/>
              <a:buChar char="-"/>
            </a:pPr>
            <a:r>
              <a:rPr lang="en"/>
              <a:t>Open Source Projects / Tools</a:t>
            </a:r>
            <a:endParaRPr/>
          </a:p>
          <a:p>
            <a:pPr indent="-342900" lvl="0" marL="457200" rtl="0" algn="l">
              <a:spcBef>
                <a:spcPts val="0"/>
              </a:spcBef>
              <a:spcAft>
                <a:spcPts val="0"/>
              </a:spcAft>
              <a:buSzPts val="1800"/>
              <a:buChar char="-"/>
            </a:pPr>
            <a:r>
              <a:rPr lang="en"/>
              <a:t>Public Records - which is aided by Right to Information (citizens of India) - can be misused by attackers to scrape your data</a:t>
            </a:r>
            <a:endParaRPr/>
          </a:p>
          <a:p>
            <a:pPr indent="-342900" lvl="0" marL="457200" rtl="0" algn="l">
              <a:spcBef>
                <a:spcPts val="0"/>
              </a:spcBef>
              <a:spcAft>
                <a:spcPts val="0"/>
              </a:spcAft>
              <a:buSzPts val="1800"/>
              <a:buChar char="-"/>
            </a:pPr>
            <a:r>
              <a:rPr lang="en"/>
              <a:t>Phishing Mails - Don’t fall for these!</a:t>
            </a:r>
            <a:endParaRPr/>
          </a:p>
        </p:txBody>
      </p:sp>
      <p:pic>
        <p:nvPicPr>
          <p:cNvPr id="134" name="Google Shape;134;p30"/>
          <p:cNvPicPr preferRelativeResize="0"/>
          <p:nvPr/>
        </p:nvPicPr>
        <p:blipFill>
          <a:blip r:embed="rId3">
            <a:alphaModFix/>
          </a:blip>
          <a:stretch>
            <a:fillRect/>
          </a:stretch>
        </p:blipFill>
        <p:spPr>
          <a:xfrm>
            <a:off x="6461525" y="3789200"/>
            <a:ext cx="2274325" cy="1279300"/>
          </a:xfrm>
          <a:prstGeom prst="rect">
            <a:avLst/>
          </a:prstGeom>
          <a:noFill/>
          <a:ln>
            <a:noFill/>
          </a:ln>
        </p:spPr>
      </p:pic>
      <p:pic>
        <p:nvPicPr>
          <p:cNvPr id="135" name="Google Shape;135;p30"/>
          <p:cNvPicPr preferRelativeResize="0"/>
          <p:nvPr/>
        </p:nvPicPr>
        <p:blipFill>
          <a:blip r:embed="rId4">
            <a:alphaModFix/>
          </a:blip>
          <a:stretch>
            <a:fillRect/>
          </a:stretch>
        </p:blipFill>
        <p:spPr>
          <a:xfrm>
            <a:off x="7191150" y="1513050"/>
            <a:ext cx="1952850" cy="189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aids attackers in performing easy </a:t>
            </a:r>
            <a:r>
              <a:rPr lang="en"/>
              <a:t>reconnaissance</a:t>
            </a:r>
            <a:r>
              <a:rPr lang="en"/>
              <a:t>?</a:t>
            </a:r>
            <a:endParaRPr/>
          </a:p>
        </p:txBody>
      </p:sp>
      <p:sp>
        <p:nvSpPr>
          <p:cNvPr id="141" name="Google Shape;14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Facebook posts like these       -&gt;</a:t>
            </a:r>
            <a:endParaRPr/>
          </a:p>
          <a:p>
            <a:pPr indent="-342900" lvl="0" marL="457200" rtl="0" algn="l">
              <a:spcBef>
                <a:spcPts val="0"/>
              </a:spcBef>
              <a:spcAft>
                <a:spcPts val="0"/>
              </a:spcAft>
              <a:buSzPts val="1800"/>
              <a:buChar char="-"/>
            </a:pPr>
            <a:r>
              <a:rPr lang="en"/>
              <a:t>Sharing personal information </a:t>
            </a:r>
            <a:endParaRPr/>
          </a:p>
          <a:p>
            <a:pPr indent="-342900" lvl="0" marL="457200" rtl="0" algn="l">
              <a:spcBef>
                <a:spcPts val="0"/>
              </a:spcBef>
              <a:spcAft>
                <a:spcPts val="0"/>
              </a:spcAft>
              <a:buSzPts val="1800"/>
              <a:buChar char="-"/>
            </a:pPr>
            <a:r>
              <a:rPr lang="en"/>
              <a:t>like travel plans and ID numbers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Lack of user awareness and Cyber </a:t>
            </a:r>
            <a:endParaRPr/>
          </a:p>
          <a:p>
            <a:pPr indent="-342900" lvl="0" marL="457200" rtl="0" algn="l">
              <a:spcBef>
                <a:spcPts val="0"/>
              </a:spcBef>
              <a:spcAft>
                <a:spcPts val="0"/>
              </a:spcAft>
              <a:buSzPts val="1800"/>
              <a:buChar char="-"/>
            </a:pPr>
            <a:r>
              <a:rPr lang="en"/>
              <a:t>Hygiene</a:t>
            </a:r>
            <a:endParaRPr/>
          </a:p>
          <a:p>
            <a:pPr indent="-342900" lvl="0" marL="457200" rtl="0" algn="l">
              <a:spcBef>
                <a:spcPts val="0"/>
              </a:spcBef>
              <a:spcAft>
                <a:spcPts val="0"/>
              </a:spcAft>
              <a:buSzPts val="1800"/>
              <a:buChar char="-"/>
            </a:pPr>
            <a:r>
              <a:rPr lang="en"/>
              <a:t>Social Engineering techniques:-</a:t>
            </a:r>
            <a:endParaRPr/>
          </a:p>
          <a:p>
            <a:pPr indent="-342900" lvl="0" marL="457200" rtl="0" algn="l">
              <a:spcBef>
                <a:spcPts val="0"/>
              </a:spcBef>
              <a:spcAft>
                <a:spcPts val="0"/>
              </a:spcAft>
              <a:buSzPts val="1800"/>
              <a:buChar char="-"/>
            </a:pPr>
            <a:r>
              <a:rPr lang="en"/>
              <a:t>Consensus</a:t>
            </a:r>
            <a:r>
              <a:rPr lang="en"/>
              <a:t> , Familiarity , Trust , </a:t>
            </a:r>
            <a:endParaRPr/>
          </a:p>
          <a:p>
            <a:pPr indent="-342900" lvl="0" marL="457200" rtl="0" algn="l">
              <a:spcBef>
                <a:spcPts val="0"/>
              </a:spcBef>
              <a:spcAft>
                <a:spcPts val="0"/>
              </a:spcAft>
              <a:buSzPts val="1800"/>
              <a:buChar char="-"/>
            </a:pPr>
            <a:r>
              <a:rPr lang="en"/>
              <a:t>Intimidation , Authority &amp; Urgency</a:t>
            </a:r>
            <a:endParaRPr/>
          </a:p>
        </p:txBody>
      </p:sp>
      <p:pic>
        <p:nvPicPr>
          <p:cNvPr id="142" name="Google Shape;142;p31"/>
          <p:cNvPicPr preferRelativeResize="0"/>
          <p:nvPr/>
        </p:nvPicPr>
        <p:blipFill>
          <a:blip r:embed="rId3">
            <a:alphaModFix/>
          </a:blip>
          <a:stretch>
            <a:fillRect/>
          </a:stretch>
        </p:blipFill>
        <p:spPr>
          <a:xfrm>
            <a:off x="4445801" y="1017725"/>
            <a:ext cx="3970773" cy="3991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Reconnaissance</a:t>
            </a:r>
            <a:r>
              <a:rPr lang="en"/>
              <a:t> using OSINT</a:t>
            </a:r>
            <a:endParaRPr/>
          </a:p>
        </p:txBody>
      </p:sp>
      <p:sp>
        <p:nvSpPr>
          <p:cNvPr id="148" name="Google Shape;14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Hot tools available on the Internet</a:t>
            </a:r>
            <a:endParaRPr/>
          </a:p>
          <a:p>
            <a:pPr indent="-325755" lvl="0" marL="457200" rtl="0" algn="l">
              <a:spcBef>
                <a:spcPts val="1200"/>
              </a:spcBef>
              <a:spcAft>
                <a:spcPts val="0"/>
              </a:spcAft>
              <a:buSzPct val="100000"/>
              <a:buChar char="-"/>
            </a:pPr>
            <a:r>
              <a:rPr lang="en"/>
              <a:t>PimEyes,Yandex &amp; Google Image Search - (for reverse image search purposes)</a:t>
            </a:r>
            <a:endParaRPr/>
          </a:p>
          <a:p>
            <a:pPr indent="-325755" lvl="0" marL="457200" rtl="0" algn="l">
              <a:spcBef>
                <a:spcPts val="0"/>
              </a:spcBef>
              <a:spcAft>
                <a:spcPts val="0"/>
              </a:spcAft>
              <a:buSzPct val="100000"/>
              <a:buChar char="-"/>
            </a:pPr>
            <a:r>
              <a:rPr lang="en"/>
              <a:t>Exiftool &amp; Forensically (Gain metadata of an image or video)</a:t>
            </a:r>
            <a:endParaRPr/>
          </a:p>
          <a:p>
            <a:pPr indent="-325755" lvl="0" marL="457200" rtl="0" algn="l">
              <a:spcBef>
                <a:spcPts val="0"/>
              </a:spcBef>
              <a:spcAft>
                <a:spcPts val="0"/>
              </a:spcAft>
              <a:buSzPct val="100000"/>
              <a:buChar char="-"/>
            </a:pPr>
            <a:r>
              <a:rPr lang="en"/>
              <a:t>Social Media OSINT</a:t>
            </a:r>
            <a:endParaRPr/>
          </a:p>
          <a:p>
            <a:pPr indent="0" lvl="0" marL="0" rtl="0" algn="l">
              <a:spcBef>
                <a:spcPts val="1200"/>
              </a:spcBef>
              <a:spcAft>
                <a:spcPts val="0"/>
              </a:spcAft>
              <a:buNone/>
            </a:pPr>
            <a:r>
              <a:rPr lang="en"/>
              <a:t>AnalyzeWords,Sleeping Time and SocialBearing.com (Tweets)</a:t>
            </a:r>
            <a:endParaRPr/>
          </a:p>
          <a:p>
            <a:pPr indent="0" lvl="0" marL="0" rtl="0" algn="l">
              <a:spcBef>
                <a:spcPts val="1200"/>
              </a:spcBef>
              <a:spcAft>
                <a:spcPts val="0"/>
              </a:spcAft>
              <a:buNone/>
            </a:pPr>
            <a:r>
              <a:rPr lang="en"/>
              <a:t>Snapmap - Find Snapchat users from locations around the world</a:t>
            </a:r>
            <a:endParaRPr/>
          </a:p>
          <a:p>
            <a:pPr indent="0" lvl="0" marL="0" rtl="0" algn="l">
              <a:spcBef>
                <a:spcPts val="1200"/>
              </a:spcBef>
              <a:spcAft>
                <a:spcPts val="0"/>
              </a:spcAft>
              <a:buNone/>
            </a:pPr>
            <a:r>
              <a:rPr lang="en"/>
              <a:t>Use your </a:t>
            </a:r>
            <a:r>
              <a:rPr b="1" lang="en"/>
              <a:t>Right to Information</a:t>
            </a:r>
            <a:r>
              <a:rPr lang="en"/>
              <a:t>,to dig through public records</a:t>
            </a:r>
            <a:endParaRPr/>
          </a:p>
          <a:p>
            <a:pPr indent="-325755" lvl="0" marL="457200" rtl="0" algn="l">
              <a:spcBef>
                <a:spcPts val="1200"/>
              </a:spcBef>
              <a:spcAft>
                <a:spcPts val="0"/>
              </a:spcAft>
              <a:buSzPct val="100000"/>
              <a:buChar char="-"/>
            </a:pPr>
            <a:r>
              <a:rPr lang="en"/>
              <a:t>With Rs 10/- and a signed request </a:t>
            </a:r>
            <a:r>
              <a:rPr lang="en"/>
              <a:t>sheet</a:t>
            </a:r>
            <a:r>
              <a:rPr lang="en"/>
              <a:t>,anyone can access Land, </a:t>
            </a:r>
            <a:endParaRPr/>
          </a:p>
          <a:p>
            <a:pPr indent="-325755" lvl="0" marL="457200" rtl="0" algn="l">
              <a:spcBef>
                <a:spcPts val="0"/>
              </a:spcBef>
              <a:spcAft>
                <a:spcPts val="0"/>
              </a:spcAft>
              <a:buSzPct val="100000"/>
              <a:buChar char="-"/>
            </a:pPr>
            <a:r>
              <a:rPr lang="en"/>
              <a:t>Voter and other public records from Government Offices in India</a:t>
            </a:r>
            <a:endParaRPr/>
          </a:p>
          <a:p>
            <a:pPr indent="0" lvl="0" marL="0" rtl="0" algn="l">
              <a:spcBef>
                <a:spcPts val="1200"/>
              </a:spcBef>
              <a:spcAft>
                <a:spcPts val="1200"/>
              </a:spcAft>
              <a:buNone/>
            </a:pPr>
            <a:r>
              <a:rPr lang="en"/>
              <a:t>OSINT is not illegal!</a:t>
            </a:r>
            <a:endParaRPr/>
          </a:p>
        </p:txBody>
      </p:sp>
      <p:pic>
        <p:nvPicPr>
          <p:cNvPr id="149" name="Google Shape;149;p32"/>
          <p:cNvPicPr preferRelativeResize="0"/>
          <p:nvPr/>
        </p:nvPicPr>
        <p:blipFill>
          <a:blip r:embed="rId3">
            <a:alphaModFix/>
          </a:blip>
          <a:stretch>
            <a:fillRect/>
          </a:stretch>
        </p:blipFill>
        <p:spPr>
          <a:xfrm>
            <a:off x="7083025" y="2753925"/>
            <a:ext cx="2017175" cy="2389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Step - Weaponization </a:t>
            </a:r>
            <a:endParaRPr/>
          </a:p>
        </p:txBody>
      </p:sp>
      <p:sp>
        <p:nvSpPr>
          <p:cNvPr id="155" name="Google Shape;15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What better way to inflict damage to potential victims,than having a few aces (tools) up your sleeve (armoury)?</a:t>
            </a:r>
            <a:endParaRPr/>
          </a:p>
          <a:p>
            <a:pPr indent="0" lvl="0" marL="0" rtl="0" algn="l">
              <a:spcBef>
                <a:spcPts val="1200"/>
              </a:spcBef>
              <a:spcAft>
                <a:spcPts val="0"/>
              </a:spcAft>
              <a:buNone/>
            </a:pPr>
            <a:r>
              <a:rPr lang="en"/>
              <a:t>Choice of weaponization include:-</a:t>
            </a:r>
            <a:endParaRPr/>
          </a:p>
          <a:p>
            <a:pPr indent="-342900" lvl="0" marL="457200" rtl="0" algn="l">
              <a:spcBef>
                <a:spcPts val="1200"/>
              </a:spcBef>
              <a:spcAft>
                <a:spcPts val="0"/>
              </a:spcAft>
              <a:buSzPts val="1800"/>
              <a:buChar char="-"/>
            </a:pPr>
            <a:r>
              <a:rPr lang="en"/>
              <a:t>Payloads - Inflicted by logic bomb</a:t>
            </a:r>
            <a:endParaRPr/>
          </a:p>
          <a:p>
            <a:pPr indent="-342900" lvl="0" marL="457200" rtl="0" algn="l">
              <a:spcBef>
                <a:spcPts val="0"/>
              </a:spcBef>
              <a:spcAft>
                <a:spcPts val="0"/>
              </a:spcAft>
              <a:buSzPts val="1800"/>
              <a:buChar char="-"/>
            </a:pPr>
            <a:r>
              <a:rPr lang="en"/>
              <a:t>Steganography - Hide your payload inside something innocent looking</a:t>
            </a:r>
            <a:endParaRPr/>
          </a:p>
          <a:p>
            <a:pPr indent="-342900" lvl="0" marL="457200" rtl="0" algn="l">
              <a:spcBef>
                <a:spcPts val="0"/>
              </a:spcBef>
              <a:spcAft>
                <a:spcPts val="0"/>
              </a:spcAft>
              <a:buSzPts val="1800"/>
              <a:buChar char="-"/>
            </a:pPr>
            <a:r>
              <a:rPr lang="en"/>
              <a:t>Custom Tools - Tailored to damage your victim’s systems or network architecture</a:t>
            </a:r>
            <a:endParaRPr/>
          </a:p>
          <a:p>
            <a:pPr indent="-342900" lvl="0" marL="457200" rtl="0" algn="l">
              <a:spcBef>
                <a:spcPts val="0"/>
              </a:spcBef>
              <a:spcAft>
                <a:spcPts val="0"/>
              </a:spcAft>
              <a:buSzPts val="1800"/>
              <a:buChar char="-"/>
            </a:pPr>
            <a:r>
              <a:rPr lang="en"/>
              <a:t>Hardware - May include spyware like keyloggers,</a:t>
            </a:r>
            <a:endParaRPr/>
          </a:p>
          <a:p>
            <a:pPr indent="0" lvl="0" marL="457200" rtl="0" algn="l">
              <a:spcBef>
                <a:spcPts val="1200"/>
              </a:spcBef>
              <a:spcAft>
                <a:spcPts val="1200"/>
              </a:spcAft>
              <a:buNone/>
            </a:pPr>
            <a:r>
              <a:rPr lang="en"/>
              <a:t>rubber duckies or OMG Cables</a:t>
            </a:r>
            <a:endParaRPr/>
          </a:p>
        </p:txBody>
      </p:sp>
      <p:pic>
        <p:nvPicPr>
          <p:cNvPr id="156" name="Google Shape;156;p33"/>
          <p:cNvPicPr preferRelativeResize="0"/>
          <p:nvPr/>
        </p:nvPicPr>
        <p:blipFill>
          <a:blip r:embed="rId3">
            <a:alphaModFix/>
          </a:blip>
          <a:stretch>
            <a:fillRect/>
          </a:stretch>
        </p:blipFill>
        <p:spPr>
          <a:xfrm>
            <a:off x="6082025" y="3424700"/>
            <a:ext cx="2952300" cy="179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